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8" r:id="rId4"/>
    <p:sldId id="284" r:id="rId5"/>
    <p:sldId id="263" r:id="rId6"/>
    <p:sldId id="282" r:id="rId7"/>
    <p:sldId id="283" r:id="rId8"/>
    <p:sldId id="267" r:id="rId9"/>
    <p:sldId id="269" r:id="rId10"/>
    <p:sldId id="270" r:id="rId11"/>
    <p:sldId id="258" r:id="rId12"/>
    <p:sldId id="259" r:id="rId13"/>
    <p:sldId id="285" r:id="rId14"/>
    <p:sldId id="276" r:id="rId15"/>
    <p:sldId id="277" r:id="rId16"/>
    <p:sldId id="273" r:id="rId17"/>
    <p:sldId id="275" r:id="rId18"/>
    <p:sldId id="274" r:id="rId19"/>
    <p:sldId id="260" r:id="rId20"/>
    <p:sldId id="271" r:id="rId21"/>
    <p:sldId id="286" r:id="rId22"/>
    <p:sldId id="272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/>
    <p:restoredTop sz="94607"/>
  </p:normalViewPr>
  <p:slideViewPr>
    <p:cSldViewPr snapToGrid="0" snapToObjects="1">
      <p:cViewPr varScale="1">
        <p:scale>
          <a:sx n="124" d="100"/>
          <a:sy n="124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9AFD0-3930-E649-A626-E18901EDF6C2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1EC5E-0644-194E-9376-B889A7FFC1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1249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71EC5E-0644-194E-9376-B889A7FFC13A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525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30ADCE-C666-5042-B691-5F52743DA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846975-C931-EA4D-97A8-8CC54F652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DFFC72-CB30-5C48-ACEB-A873D643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0FA2B8-72C7-5849-9143-4B042704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02C564-5CD4-3740-9FF1-0C4E81427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520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6CD44A-B275-504E-A317-E3681BC9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E6BB15-84BA-BE4D-AFA6-C49C17C3E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440BF7-C1A6-DC46-8A9D-FA1BCB5C6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79CDFE-72DF-6B46-A9E1-B46337FA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03E3D3-A825-7A41-90C8-F18C57DE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75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D07CC85-7014-8C4B-AF00-84468A14E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7AE2C99-2D1B-894E-98D6-2CF7DE9AE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31E23D-6155-9348-8A10-1DDB8FFCB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E11D7E-B05D-FF45-9EF2-EDBCE7AA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241D39-C72C-EC41-A9F3-F2CAA4D7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0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243F1-DEF9-4F47-A1A3-035CE5F1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940050-E71D-5E46-B52C-20378A1F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4733F2-4E65-1546-BEA9-005982D0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DFD421-2A35-E043-A06C-AA45E6E26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C46D96-D415-C64F-AD5D-5E522C39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0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74876F-9EF8-6045-8B7A-8511948C6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B3F5F87-8AF5-CD47-9086-F79B66DDD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A2E47B-92EA-F042-ABE3-534BDD74D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E5CAD0-DEB3-ED41-83D8-A19E27FD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7B98F7-7044-014F-BD27-0F401232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68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00F14D-CF68-5E42-B7A9-E7337E1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797ECA-16CA-4448-8F7A-E4E32711A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F6C114-E150-144B-81A6-498343D96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325DA0-59F2-7F4A-B2D8-710C8C0E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CC922E-BAC7-9540-811C-A3DE66A9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66971A4-222E-104E-8D6E-C3A39529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5990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5CC9D-589A-8442-9743-B8843D74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F376DC-E7D3-B44D-83A5-632347FF8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96A4E3-1213-F842-97D9-028B9F73C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E8BC921-FFC2-6547-8A85-8EC313352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A2048E4-5E4E-5B42-A27F-723ED540C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5E9F27-EEAB-264C-8E1F-57143B8A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C8860CE-FD21-B848-8532-2C0782E59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661D0BC-8836-3847-A37D-093BC6DB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00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FBBA6E-97CE-6D48-8919-09EC28A6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4F4133D-D884-5344-A3A6-1CF68E543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5B9175-C891-7B48-8587-957FFDC5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B7CD08B-9BAD-304C-B24C-5062D56E4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58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F30E4C-B6F2-E34B-8D33-B27001D2E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A3A906-8810-8748-BAE5-7CE53EC6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8B9704-17E3-1B40-800F-2726D36F1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18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7F28C-13EB-3641-9935-6B83CE1B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2FD822-E643-5141-822F-7AD029836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4086C4-F957-0940-8EDB-C4533D7B9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AA43CD5-F54F-4C44-A555-9AEF56A4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163FF8-01CE-7840-A575-0CE1511F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C1B5CA-3EE0-6F4D-9E39-CC42075E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20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A5AA8B-026F-9849-A092-1AE72181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AA99084-18E0-3C41-ADE4-35A0885D5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528808D-4294-1543-9371-7F718A222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1D5E81-E3AD-9744-8A10-4B164C9CA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AB2FCE9-FD54-BB49-9538-67B65AF10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0596BC-F3B4-4342-B72C-FF5CA3F41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72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FDD74F-0D70-604D-A6B5-91D4F0F22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1A0A92-B11B-A54A-B8BC-C6C51289B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11A947-0972-A040-AA80-9C11001ED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C0184-C337-BD46-970E-CD93F9388EC4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130505-90EC-3549-A0C3-3D07D7433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61A4B0-7416-774C-84C1-17BF65076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75114-9015-CE48-A3A4-2F1C5E1635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9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r3/sp__g6nd4bj4z0yzjzk5dt380000gn/T/com.microsoft.Word/WebArchiveCopyPasteTempFiles/page23image2372611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E63A28-480E-8D43-A338-6901E842808A}"/>
              </a:ext>
            </a:extLst>
          </p:cNvPr>
          <p:cNvSpPr txBox="1"/>
          <p:nvPr/>
        </p:nvSpPr>
        <p:spPr>
          <a:xfrm>
            <a:off x="1922584" y="328246"/>
            <a:ext cx="85226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Санкт-Петербургский̆ политехнический̆ университет Петра Великого Институт электроники и телекоммуникаций </a:t>
            </a:r>
          </a:p>
          <a:p>
            <a:pPr algn="ctr"/>
            <a:endParaRPr lang="ru-RU" sz="2200" dirty="0">
              <a:effectLst/>
            </a:endParaRPr>
          </a:p>
          <a:p>
            <a:pPr algn="ctr"/>
            <a:r>
              <a:rPr lang="ru-RU" sz="2200" dirty="0"/>
              <a:t>Лаборатория ионной физики и масс-спектрометрии ВИФШ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1B9A18-AAC3-664F-9C8D-B003C34B7C2D}"/>
              </a:ext>
            </a:extLst>
          </p:cNvPr>
          <p:cNvSpPr txBox="1"/>
          <p:nvPr/>
        </p:nvSpPr>
        <p:spPr>
          <a:xfrm>
            <a:off x="1735015" y="2265619"/>
            <a:ext cx="8710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1" dirty="0"/>
              <a:t>МЕТОДИКА ИССЛЕДОВАНИЯ ФИЗИЧЕСКИХ ПРОЦЕССОВ В ЭЛЕКТРОРАКЕТНОМ ИОННОМ ДВИГАТЕЛЕ КОСМИЧЕСКОГО АППАРАТА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E20EC-BF33-D74F-968F-143E6AE4421F}"/>
              </a:ext>
            </a:extLst>
          </p:cNvPr>
          <p:cNvSpPr txBox="1"/>
          <p:nvPr/>
        </p:nvSpPr>
        <p:spPr>
          <a:xfrm>
            <a:off x="434396" y="3585207"/>
            <a:ext cx="34676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Выполнил:</a:t>
            </a:r>
            <a:br>
              <a:rPr lang="ru-RU" sz="2200" dirty="0"/>
            </a:br>
            <a:r>
              <a:rPr lang="ru-RU" sz="2200" dirty="0"/>
              <a:t>студент гр. 4931601/81001</a:t>
            </a:r>
            <a:r>
              <a:rPr lang="ru-RU" dirty="0"/>
              <a:t> </a:t>
            </a:r>
            <a:r>
              <a:rPr lang="ru-RU" sz="2200" dirty="0"/>
              <a:t> </a:t>
            </a:r>
            <a:endParaRPr lang="ru-RU" sz="22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4E68C-5D80-B747-8786-ED2302AEC89A}"/>
              </a:ext>
            </a:extLst>
          </p:cNvPr>
          <p:cNvSpPr txBox="1"/>
          <p:nvPr/>
        </p:nvSpPr>
        <p:spPr>
          <a:xfrm>
            <a:off x="434396" y="4522292"/>
            <a:ext cx="41334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Руководитель:</a:t>
            </a:r>
            <a:br>
              <a:rPr lang="ru-RU" sz="2200" dirty="0"/>
            </a:br>
            <a:r>
              <a:rPr lang="ru-RU" sz="2200" dirty="0"/>
              <a:t>профессор, д.ф.-м.н., профессор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95C9C-8B69-8448-BD4E-CE1F5969C500}"/>
              </a:ext>
            </a:extLst>
          </p:cNvPr>
          <p:cNvSpPr txBox="1"/>
          <p:nvPr/>
        </p:nvSpPr>
        <p:spPr>
          <a:xfrm>
            <a:off x="9858471" y="3754483"/>
            <a:ext cx="1872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Д.А. Пасечник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9CF301-4BC4-AE49-9F05-D9CB8224A430}"/>
              </a:ext>
            </a:extLst>
          </p:cNvPr>
          <p:cNvSpPr txBox="1"/>
          <p:nvPr/>
        </p:nvSpPr>
        <p:spPr>
          <a:xfrm>
            <a:off x="10097319" y="4691568"/>
            <a:ext cx="16337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О.Ю. Цыбин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13A949-9879-8E43-8DC4-D95246A527C2}"/>
              </a:ext>
            </a:extLst>
          </p:cNvPr>
          <p:cNvSpPr txBox="1"/>
          <p:nvPr/>
        </p:nvSpPr>
        <p:spPr>
          <a:xfrm>
            <a:off x="434396" y="5459377"/>
            <a:ext cx="1716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Консультант: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896B2-85AB-BA40-AEA3-A04736118CCA}"/>
              </a:ext>
            </a:extLst>
          </p:cNvPr>
          <p:cNvSpPr txBox="1"/>
          <p:nvPr/>
        </p:nvSpPr>
        <p:spPr>
          <a:xfrm>
            <a:off x="10325891" y="5459377"/>
            <a:ext cx="1407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Д.Б. </a:t>
            </a:r>
            <a:r>
              <a:rPr lang="ru-RU" sz="2200" dirty="0" err="1"/>
              <a:t>Дюбо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87709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4335116-C498-EA4A-8D80-E0024400C3C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95" y="1789731"/>
            <a:ext cx="9532410" cy="4054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C446AE-4657-3D4A-9199-C2131EA85A95}"/>
              </a:ext>
            </a:extLst>
          </p:cNvPr>
          <p:cNvSpPr txBox="1"/>
          <p:nvPr/>
        </p:nvSpPr>
        <p:spPr>
          <a:xfrm>
            <a:off x="517325" y="5844619"/>
            <a:ext cx="11157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Рис.</a:t>
            </a:r>
            <a:r>
              <a:rPr lang="en-US" sz="2000" dirty="0"/>
              <a:t> </a:t>
            </a:r>
            <a:r>
              <a:rPr lang="ru-RU" sz="2000" dirty="0"/>
              <a:t>8</a:t>
            </a:r>
            <a:r>
              <a:rPr lang="en-US" sz="2000" dirty="0"/>
              <a:t>.</a:t>
            </a:r>
            <a:r>
              <a:rPr lang="ru-RU" sz="2000" dirty="0"/>
              <a:t> Распределение потенциала в области моделирования с учетом некомпенсированного заряда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D4F28-6365-9045-B742-127446D1A15D}"/>
              </a:ext>
            </a:extLst>
          </p:cNvPr>
          <p:cNvSpPr txBox="1"/>
          <p:nvPr/>
        </p:nvSpPr>
        <p:spPr>
          <a:xfrm>
            <a:off x="235671" y="287204"/>
            <a:ext cx="11700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/>
              <a:t>Потенциал в области нейтрализации: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8FFB59-D3DB-E74D-A947-D57E35F050B6}"/>
                  </a:ext>
                </a:extLst>
              </p:cNvPr>
              <p:cNvSpPr txBox="1"/>
              <p:nvPr/>
            </p:nvSpPr>
            <p:spPr>
              <a:xfrm>
                <a:off x="5103283" y="255367"/>
                <a:ext cx="1965731" cy="494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ru-R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ru-R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b>
                      </m:sSub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8FFB59-D3DB-E74D-A947-D57E35F05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283" y="255367"/>
                <a:ext cx="1965731" cy="494559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80F9D7-C34D-794B-B2DE-CCA20972F610}"/>
                  </a:ext>
                </a:extLst>
              </p:cNvPr>
              <p:cNvSpPr txBox="1"/>
              <p:nvPr/>
            </p:nvSpPr>
            <p:spPr>
              <a:xfrm>
                <a:off x="235670" y="718091"/>
                <a:ext cx="560698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/>
                  <a:t>«Линейный» потенциал: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ru-RU" sz="2200" i="1">
                        <a:latin typeface="Cambria Math" panose="02040503050406030204" pitchFamily="18" charset="0"/>
                      </a:rPr>
                      <m:t>=4</m:t>
                    </m:r>
                    <m:r>
                      <a:rPr lang="ru-RU" sz="220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ru-RU" sz="2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200" i="1">
                        <a:latin typeface="Cambria Math" panose="02040503050406030204" pitchFamily="18" charset="0"/>
                      </a:rPr>
                      <m:t>−200</m:t>
                    </m:r>
                  </m:oMath>
                </a14:m>
                <a:endParaRPr lang="ru-RU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80F9D7-C34D-794B-B2DE-CCA20972F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70" y="718091"/>
                <a:ext cx="5606984" cy="430887"/>
              </a:xfrm>
              <a:prstGeom prst="rect">
                <a:avLst/>
              </a:prstGeom>
              <a:blipFill>
                <a:blip r:embed="rId4"/>
                <a:stretch>
                  <a:fillRect l="-1357" t="-8571" b="-2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9F805-B235-184A-8631-87CB032C039F}"/>
                  </a:ext>
                </a:extLst>
              </p:cNvPr>
              <p:cNvSpPr txBox="1"/>
              <p:nvPr/>
            </p:nvSpPr>
            <p:spPr>
              <a:xfrm>
                <a:off x="235670" y="1161674"/>
                <a:ext cx="7992381" cy="628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/>
                  <a:t>Потенциал некомпенсированного заряда: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ru-RU" sz="22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ru-RU" sz="2200">
                        <a:latin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𝑑𝑙</m:t>
                        </m:r>
                      </m:num>
                      <m:den>
                        <m:sSub>
                          <m:sSubPr>
                            <m:ctrlPr>
                              <a:rPr lang="ru-RU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 sz="2200"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lang="ru-RU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ru-RU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ru-RU" sz="2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D9F805-B235-184A-8631-87CB032C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70" y="1161674"/>
                <a:ext cx="7992381" cy="628057"/>
              </a:xfrm>
              <a:prstGeom prst="rect">
                <a:avLst/>
              </a:prstGeom>
              <a:blipFill>
                <a:blip r:embed="rId5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85BE296-520E-3847-A3CC-4199B0E56FFB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10</a:t>
            </a:r>
            <a:endParaRPr lang="en-US" dirty="0"/>
          </a:p>
          <a:p>
            <a:endParaRPr lang="ru-RU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B5AC8-6D3F-D348-BD13-AED9AAE95C56}"/>
              </a:ext>
            </a:extLst>
          </p:cNvPr>
          <p:cNvSpPr txBox="1"/>
          <p:nvPr/>
        </p:nvSpPr>
        <p:spPr>
          <a:xfrm>
            <a:off x="9281445" y="31798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ru-RU" dirty="0"/>
              <a:t>6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C201B-7784-764B-AD72-2E3BE3C306BF}"/>
              </a:ext>
            </a:extLst>
          </p:cNvPr>
          <p:cNvSpPr txBox="1"/>
          <p:nvPr/>
        </p:nvSpPr>
        <p:spPr>
          <a:xfrm>
            <a:off x="9281445" y="71472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ru-RU" dirty="0"/>
              <a:t>7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7C5C64-9A6D-B646-A58C-89A95D249B91}"/>
              </a:ext>
            </a:extLst>
          </p:cNvPr>
          <p:cNvSpPr txBox="1"/>
          <p:nvPr/>
        </p:nvSpPr>
        <p:spPr>
          <a:xfrm>
            <a:off x="9281445" y="125270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ru-RU" dirty="0"/>
              <a:t>8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6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1315EF-096D-7743-A47F-A91A5983D53F}"/>
              </a:ext>
            </a:extLst>
          </p:cNvPr>
          <p:cNvSpPr txBox="1"/>
          <p:nvPr/>
        </p:nvSpPr>
        <p:spPr>
          <a:xfrm>
            <a:off x="1044393" y="251150"/>
            <a:ext cx="10097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Исследование эффектов, вызванных ограничением мощности бортового источника электропитания</a:t>
            </a:r>
          </a:p>
          <a:p>
            <a:pPr algn="ctr"/>
            <a:endParaRPr lang="ru-RU" sz="2400" dirty="0"/>
          </a:p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DD1F2A-5263-324D-A577-AAB57071C195}"/>
                  </a:ext>
                </a:extLst>
              </p:cNvPr>
              <p:cNvSpPr txBox="1"/>
              <p:nvPr/>
            </p:nvSpPr>
            <p:spPr>
              <a:xfrm>
                <a:off x="4072752" y="3948176"/>
                <a:ext cx="3836950" cy="906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6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ru-RU" sz="2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e>
                    </m:rad>
                    <m:r>
                      <a:rPr lang="ru-RU" sz="260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6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ru-RU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ru-RU" sz="2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ru-RU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d>
                      <m:d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600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num>
                          <m:den>
                            <m:r>
                              <a:rPr lang="ru-RU" sz="26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den>
                        </m:f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sz="2600" dirty="0">
                    <a:effectLst/>
                  </a:rPr>
                  <a:t> </a:t>
                </a:r>
                <a:endParaRPr lang="ru-RU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DD1F2A-5263-324D-A577-AAB57071C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752" y="3948176"/>
                <a:ext cx="3836950" cy="906530"/>
              </a:xfrm>
              <a:prstGeom prst="rect">
                <a:avLst/>
              </a:prstGeom>
              <a:blipFill>
                <a:blip r:embed="rId3"/>
                <a:stretch>
                  <a:fillRect l="-329" t="-52778" b="-236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C1322-ED93-7249-A91B-7ECA7248CD98}"/>
              </a:ext>
            </a:extLst>
          </p:cNvPr>
          <p:cNvSpPr txBox="1"/>
          <p:nvPr/>
        </p:nvSpPr>
        <p:spPr>
          <a:xfrm>
            <a:off x="8150926" y="421677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</a:t>
            </a:r>
            <a:r>
              <a:rPr lang="ru-RU" dirty="0"/>
              <a:t>1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E0B848-1F4B-2045-A147-D65CAE6A9ED5}"/>
              </a:ext>
            </a:extLst>
          </p:cNvPr>
          <p:cNvSpPr txBox="1"/>
          <p:nvPr/>
        </p:nvSpPr>
        <p:spPr>
          <a:xfrm>
            <a:off x="282805" y="4762018"/>
            <a:ext cx="6277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Параметры, обеспечивающие максимальную тягу: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5D283-7A7B-1940-89A1-C43737703A56}"/>
                  </a:ext>
                </a:extLst>
              </p:cNvPr>
              <p:cNvSpPr txBox="1"/>
              <p:nvPr/>
            </p:nvSpPr>
            <p:spPr>
              <a:xfrm>
                <a:off x="6496660" y="4555222"/>
                <a:ext cx="3751283" cy="816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𝑒𝑥𝑡𝑟</m:t>
                        </m:r>
                      </m:sub>
                    </m:sSub>
                    <m:r>
                      <a:rPr lang="ru-RU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𝜉</m:t>
                    </m:r>
                    <m:r>
                      <m:rPr>
                        <m:lit/>
                      </m:rPr>
                      <a:rPr lang="ru-RU" sz="26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𝑒𝑥𝑡𝑟</m:t>
                        </m:r>
                      </m:sub>
                    </m:sSub>
                    <m:r>
                      <a:rPr lang="ru-RU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ru-RU" sz="2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𝐺</m:t>
                        </m:r>
                        <m:rad>
                          <m:radPr>
                            <m:degHide m:val="on"/>
                            <m:ctrlPr>
                              <a:rPr lang="ru-RU" sz="2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ru-RU" sz="2600">
                                <a:latin typeface="Cambria Math" panose="02040503050406030204" pitchFamily="18" charset="0"/>
                              </a:rPr>
                              <m:t>ξ</m:t>
                            </m:r>
                          </m:e>
                        </m:rad>
                      </m:den>
                    </m:f>
                  </m:oMath>
                </a14:m>
                <a:r>
                  <a:rPr lang="ru-RU" sz="2600" dirty="0"/>
                  <a:t>,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75D283-7A7B-1940-89A1-C43737703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660" y="4555222"/>
                <a:ext cx="3751283" cy="816377"/>
              </a:xfrm>
              <a:prstGeom prst="rect">
                <a:avLst/>
              </a:prstGeom>
              <a:blipFill>
                <a:blip r:embed="rId4"/>
                <a:stretch>
                  <a:fillRect l="-338" r="-2027" b="-61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CECBAD-0E34-9447-9167-20814A059CFB}"/>
                  </a:ext>
                </a:extLst>
              </p:cNvPr>
              <p:cNvSpPr txBox="1"/>
              <p:nvPr/>
            </p:nvSpPr>
            <p:spPr>
              <a:xfrm>
                <a:off x="282805" y="5192905"/>
                <a:ext cx="2867132" cy="579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/>
                  <a:t>где </a:t>
                </a:r>
                <a:r>
                  <a:rPr lang="en-US" sz="2200" dirty="0"/>
                  <a:t>G </a:t>
                </a:r>
                <a:r>
                  <a:rPr lang="ru-RU" sz="2200" dirty="0"/>
                  <a:t>– </a:t>
                </a:r>
                <a:r>
                  <a:rPr lang="ru-RU" sz="2200" dirty="0" err="1"/>
                  <a:t>первеанс</a:t>
                </a:r>
                <a:r>
                  <a:rPr lang="ru-RU" sz="2200" dirty="0"/>
                  <a:t>,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200" b="0" i="1" smtClean="0">
                            <a:latin typeface="Cambria Math" panose="02040503050406030204" pitchFamily="18" charset="0"/>
                          </a:rPr>
                          <m:t>А</m:t>
                        </m:r>
                      </m:num>
                      <m:den>
                        <m:sSup>
                          <m:sSupPr>
                            <m:ctrlPr>
                              <a:rPr lang="ru-RU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2200" b="0" i="1" smtClean="0">
                                <a:latin typeface="Cambria Math" panose="02040503050406030204" pitchFamily="18" charset="0"/>
                              </a:rPr>
                              <m:t>В</m:t>
                            </m:r>
                          </m:e>
                          <m:sup>
                            <m:r>
                              <a:rPr lang="ru-RU" sz="2200" b="0" i="1" smtClean="0">
                                <a:latin typeface="Cambria Math" panose="02040503050406030204" pitchFamily="18" charset="0"/>
                              </a:rPr>
                              <m:t>3/2</m:t>
                            </m:r>
                          </m:sup>
                        </m:sSup>
                      </m:den>
                    </m:f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ru-RU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CECBAD-0E34-9447-9167-20814A059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5" y="5192905"/>
                <a:ext cx="2867132" cy="579774"/>
              </a:xfrm>
              <a:prstGeom prst="rect">
                <a:avLst/>
              </a:prstGeom>
              <a:blipFill>
                <a:blip r:embed="rId5"/>
                <a:stretch>
                  <a:fillRect l="-2643" b="-85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62CE02-3659-E34C-87EB-B14AAE0EDA76}"/>
              </a:ext>
            </a:extLst>
          </p:cNvPr>
          <p:cNvSpPr txBox="1"/>
          <p:nvPr/>
        </p:nvSpPr>
        <p:spPr>
          <a:xfrm>
            <a:off x="10592496" y="479279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1</a:t>
            </a:r>
            <a:r>
              <a:rPr lang="ru-RU" dirty="0"/>
              <a:t>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B4C5D1-E77B-FF42-89D4-46BDCD3840E1}"/>
              </a:ext>
            </a:extLst>
          </p:cNvPr>
          <p:cNvSpPr txBox="1"/>
          <p:nvPr/>
        </p:nvSpPr>
        <p:spPr>
          <a:xfrm>
            <a:off x="280108" y="3501971"/>
            <a:ext cx="9855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Выражение, связывающее силу тяги и параметры бортового источника питания: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0F49BA-60F9-B14C-B866-D28522479D46}"/>
              </a:ext>
            </a:extLst>
          </p:cNvPr>
          <p:cNvSpPr txBox="1"/>
          <p:nvPr/>
        </p:nvSpPr>
        <p:spPr>
          <a:xfrm>
            <a:off x="11787612" y="316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FE880-1B36-C24F-88DF-7AD6DA2A66FB}"/>
              </a:ext>
            </a:extLst>
          </p:cNvPr>
          <p:cNvSpPr txBox="1"/>
          <p:nvPr/>
        </p:nvSpPr>
        <p:spPr>
          <a:xfrm>
            <a:off x="280763" y="1105448"/>
            <a:ext cx="96459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Система, устанавливающая связь между силой тяги и параметрами источника: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51A904-7493-E441-9DCC-18D57AF2F9DC}"/>
                  </a:ext>
                </a:extLst>
              </p:cNvPr>
              <p:cNvSpPr txBox="1"/>
              <p:nvPr/>
            </p:nvSpPr>
            <p:spPr>
              <a:xfrm>
                <a:off x="4630872" y="2010803"/>
                <a:ext cx="6628138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i="1" dirty="0"/>
                  <a:t>F</a:t>
                </a:r>
                <a:r>
                  <a:rPr lang="ru-RU" sz="2000" dirty="0"/>
                  <a:t> – сила тяги,</a:t>
                </a:r>
                <a:r>
                  <a:rPr lang="en-US" sz="2000" dirty="0"/>
                  <a:t> </a:t>
                </a:r>
                <a:r>
                  <a:rPr lang="ru-RU" sz="2000" dirty="0"/>
                  <a:t>Н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  <a:r>
                  <a:rPr lang="en-US" sz="2000" i="1" dirty="0"/>
                  <a:t>q</a:t>
                </a:r>
                <a:r>
                  <a:rPr lang="en-US" sz="2000" dirty="0"/>
                  <a:t> </a:t>
                </a:r>
                <a:r>
                  <a:rPr lang="ru-RU" sz="2000" dirty="0"/>
                  <a:t>– заряд иона</a:t>
                </a:r>
                <a:r>
                  <a:rPr lang="en-US" sz="2000" dirty="0"/>
                  <a:t>,</a:t>
                </a:r>
                <a:r>
                  <a:rPr lang="ru-RU" sz="2000" dirty="0"/>
                  <a:t> Кл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  <a:r>
                  <a:rPr lang="ru-RU" sz="2000" i="1" dirty="0">
                    <a:sym typeface="Symbol" pitchFamily="2" charset="2"/>
                  </a:rPr>
                  <a:t></a:t>
                </a:r>
                <a:r>
                  <a:rPr lang="ru-RU" sz="2000" dirty="0"/>
                  <a:t> - масса иона</a:t>
                </a:r>
                <a:r>
                  <a:rPr lang="en-US" sz="2000" dirty="0"/>
                  <a:t>,</a:t>
                </a:r>
                <a:r>
                  <a:rPr lang="ru-RU" sz="2000" dirty="0"/>
                  <a:t> кг</a:t>
                </a:r>
                <a:r>
                  <a:rPr lang="en-US" sz="2000" dirty="0"/>
                  <a:t>;</a:t>
                </a:r>
                <a:endParaRPr lang="ru-RU" sz="2000" dirty="0"/>
              </a:p>
              <a:p>
                <a:pPr algn="just"/>
                <a:r>
                  <a:rPr lang="en-US" sz="2000" i="1" dirty="0"/>
                  <a:t>U</a:t>
                </a:r>
                <a:r>
                  <a:rPr lang="ru-RU" sz="2000" dirty="0"/>
                  <a:t> – напряжение на ускоряющем зазоре</a:t>
                </a:r>
                <a:r>
                  <a:rPr lang="en-US" sz="2000" dirty="0"/>
                  <a:t>,</a:t>
                </a:r>
                <a:r>
                  <a:rPr lang="ru-RU" sz="2000" dirty="0"/>
                  <a:t> В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  <a:r>
                  <a:rPr lang="en-US" sz="2000" i="1" dirty="0"/>
                  <a:t>r</a:t>
                </a:r>
                <a:r>
                  <a:rPr lang="ru-RU" sz="2000" dirty="0"/>
                  <a:t> – внутреннее сопротивление источника</a:t>
                </a:r>
                <a:r>
                  <a:rPr lang="en-US" sz="2000" dirty="0"/>
                  <a:t>,</a:t>
                </a:r>
                <a:r>
                  <a:rPr lang="ru-RU" sz="2000" dirty="0"/>
                  <a:t> Ом</a:t>
                </a:r>
                <a:r>
                  <a:rPr lang="en-US" sz="2000" dirty="0"/>
                  <a:t>;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ru-RU" sz="2000" i="1" dirty="0"/>
                  <a:t> </a:t>
                </a:r>
                <a:r>
                  <a:rPr lang="ru-RU" sz="2000" dirty="0"/>
                  <a:t>– ЭДС источника</a:t>
                </a:r>
                <a:r>
                  <a:rPr lang="en-US" sz="2000" dirty="0"/>
                  <a:t>,</a:t>
                </a:r>
                <a:r>
                  <a:rPr lang="ru-RU" sz="2000" dirty="0"/>
                  <a:t> В</a:t>
                </a:r>
                <a:r>
                  <a:rPr lang="en-US" sz="2000" dirty="0"/>
                  <a:t>;</a:t>
                </a:r>
                <a:endParaRPr lang="ru-RU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51A904-7493-E441-9DCC-18D57AF2F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872" y="2010803"/>
                <a:ext cx="6628138" cy="1015663"/>
              </a:xfrm>
              <a:prstGeom prst="rect">
                <a:avLst/>
              </a:prstGeom>
              <a:blipFill>
                <a:blip r:embed="rId6"/>
                <a:stretch>
                  <a:fillRect l="-956" t="-4938" r="-1912" b="-98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002740-688C-E64F-B5CD-23241D7FA8E2}"/>
                  </a:ext>
                </a:extLst>
              </p:cNvPr>
              <p:cNvSpPr txBox="1"/>
              <p:nvPr/>
            </p:nvSpPr>
            <p:spPr>
              <a:xfrm>
                <a:off x="280108" y="1709341"/>
                <a:ext cx="3513718" cy="1618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den>
                                  </m:f>
                                </m:e>
                              </m:rad>
                              <m:sSup>
                                <m:sSupPr>
                                  <m:ctrlPr>
                                    <a:rPr lang="ru-RU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ru-RU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𝐼𝑟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𝐺𝑟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3/2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002740-688C-E64F-B5CD-23241D7FA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8" y="1709341"/>
                <a:ext cx="3513718" cy="16185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BCDDB8F-4683-9941-BC4F-6F533BA56405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11</a:t>
            </a:r>
            <a:endParaRPr lang="en-US" dirty="0"/>
          </a:p>
          <a:p>
            <a:endParaRPr lang="ru-RU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1CA1-5539-8B40-A63E-3354C463617A}"/>
              </a:ext>
            </a:extLst>
          </p:cNvPr>
          <p:cNvSpPr txBox="1"/>
          <p:nvPr/>
        </p:nvSpPr>
        <p:spPr>
          <a:xfrm>
            <a:off x="3732283" y="218162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(9)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A35BE-72DC-9644-BE53-96556F2DC870}"/>
              </a:ext>
            </a:extLst>
          </p:cNvPr>
          <p:cNvSpPr txBox="1"/>
          <p:nvPr/>
        </p:nvSpPr>
        <p:spPr>
          <a:xfrm>
            <a:off x="3730798" y="284180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(10)</a:t>
            </a:r>
          </a:p>
        </p:txBody>
      </p:sp>
    </p:spTree>
    <p:extLst>
      <p:ext uri="{BB962C8B-B14F-4D97-AF65-F5344CB8AC3E}">
        <p14:creationId xmlns:p14="http://schemas.microsoft.com/office/powerpoint/2010/main" val="18687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C4C64F-62ED-634A-81C9-8ADF0B2039B3}"/>
                  </a:ext>
                </a:extLst>
              </p:cNvPr>
              <p:cNvSpPr txBox="1"/>
              <p:nvPr/>
            </p:nvSpPr>
            <p:spPr>
              <a:xfrm>
                <a:off x="408197" y="1020791"/>
                <a:ext cx="5171609" cy="969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𝑒𝑥𝑡𝑟</m:t>
                        </m:r>
                      </m:sub>
                    </m:sSub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ad>
                      <m:radPr>
                        <m:degHide m:val="on"/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ru-RU" sz="2800" i="1">
                        <a:latin typeface="Cambria Math" panose="02040503050406030204" pitchFamily="18" charset="0"/>
                      </a:rPr>
                      <m:t>𝑆</m:t>
                    </m:r>
                    <m:sSup>
                      <m:s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800" dirty="0"/>
                  <a:t>,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C4C64F-62ED-634A-81C9-8ADF0B203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97" y="1020791"/>
                <a:ext cx="5171609" cy="969176"/>
              </a:xfrm>
              <a:prstGeom prst="rect">
                <a:avLst/>
              </a:prstGeom>
              <a:blipFill>
                <a:blip r:embed="rId2"/>
                <a:stretch>
                  <a:fillRect l="-735" r="-14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79B9D6-E73E-844C-9335-69D4D341E16B}"/>
              </a:ext>
            </a:extLst>
          </p:cNvPr>
          <p:cNvSpPr txBox="1"/>
          <p:nvPr/>
        </p:nvSpPr>
        <p:spPr>
          <a:xfrm>
            <a:off x="417957" y="589904"/>
            <a:ext cx="25926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Максимальная тяга: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0877C0-614A-5E46-BBCB-92A759CE97FD}"/>
              </a:ext>
            </a:extLst>
          </p:cNvPr>
          <p:cNvSpPr txBox="1"/>
          <p:nvPr/>
        </p:nvSpPr>
        <p:spPr>
          <a:xfrm>
            <a:off x="5721679" y="129523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1</a:t>
            </a:r>
            <a:r>
              <a:rPr lang="ru-RU" dirty="0"/>
              <a:t>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70F83-787E-6844-B77A-54B4C9229CBD}"/>
              </a:ext>
            </a:extLst>
          </p:cNvPr>
          <p:cNvSpPr txBox="1"/>
          <p:nvPr/>
        </p:nvSpPr>
        <p:spPr>
          <a:xfrm>
            <a:off x="407030" y="2098775"/>
            <a:ext cx="6099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где </a:t>
            </a:r>
            <a:r>
              <a:rPr lang="en-US" sz="2200" dirty="0"/>
              <a:t>S</a:t>
            </a:r>
            <a:r>
              <a:rPr lang="ru-RU" sz="2200" dirty="0"/>
              <a:t> – площадь электродов, </a:t>
            </a:r>
            <a:r>
              <a:rPr lang="en-US" sz="2200" dirty="0"/>
              <a:t>d </a:t>
            </a:r>
            <a:r>
              <a:rPr lang="ru-RU" sz="2200" dirty="0"/>
              <a:t>– расстояние между электродами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E64CC0-C870-CA47-9617-9AB4FDA122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91" y="0"/>
            <a:ext cx="5810291" cy="510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0DB807-7A6E-D848-A902-45C259099628}"/>
              </a:ext>
            </a:extLst>
          </p:cNvPr>
          <p:cNvSpPr txBox="1"/>
          <p:nvPr/>
        </p:nvSpPr>
        <p:spPr>
          <a:xfrm>
            <a:off x="11178028" y="2760817"/>
            <a:ext cx="425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(I)</a:t>
            </a:r>
            <a:endParaRPr lang="ru-RU" sz="2200" dirty="0"/>
          </a:p>
        </p:txBody>
      </p:sp>
      <p:sp>
        <p:nvSpPr>
          <p:cNvPr id="9" name="Кольцо 8">
            <a:extLst>
              <a:ext uri="{FF2B5EF4-FFF2-40B4-BE49-F238E27FC236}">
                <a16:creationId xmlns:a16="http://schemas.microsoft.com/office/drawing/2014/main" id="{F2AE24CC-83D4-0448-811D-C26FE66FBB9A}"/>
              </a:ext>
            </a:extLst>
          </p:cNvPr>
          <p:cNvSpPr/>
          <p:nvPr/>
        </p:nvSpPr>
        <p:spPr>
          <a:xfrm rot="1346000">
            <a:off x="9652279" y="2862091"/>
            <a:ext cx="2059785" cy="471811"/>
          </a:xfrm>
          <a:prstGeom prst="donut">
            <a:avLst>
              <a:gd name="adj" fmla="val 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" name="Кольцо 9">
            <a:extLst>
              <a:ext uri="{FF2B5EF4-FFF2-40B4-BE49-F238E27FC236}">
                <a16:creationId xmlns:a16="http://schemas.microsoft.com/office/drawing/2014/main" id="{08DB9097-E056-B148-9C35-7EE64D589FD9}"/>
              </a:ext>
            </a:extLst>
          </p:cNvPr>
          <p:cNvSpPr/>
          <p:nvPr/>
        </p:nvSpPr>
        <p:spPr>
          <a:xfrm rot="2183376">
            <a:off x="7172920" y="1544735"/>
            <a:ext cx="2745949" cy="801592"/>
          </a:xfrm>
          <a:prstGeom prst="donut">
            <a:avLst>
              <a:gd name="adj" fmla="val 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A9E2E-1709-5F4C-B1DE-009666242C7C}"/>
              </a:ext>
            </a:extLst>
          </p:cNvPr>
          <p:cNvSpPr txBox="1"/>
          <p:nvPr/>
        </p:nvSpPr>
        <p:spPr>
          <a:xfrm>
            <a:off x="8434662" y="1073711"/>
            <a:ext cx="495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(II)</a:t>
            </a:r>
            <a:endParaRPr lang="ru-RU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597FAE-9FA8-7E4A-979F-589435DA9188}"/>
              </a:ext>
            </a:extLst>
          </p:cNvPr>
          <p:cNvSpPr txBox="1"/>
          <p:nvPr/>
        </p:nvSpPr>
        <p:spPr>
          <a:xfrm>
            <a:off x="407030" y="3285567"/>
            <a:ext cx="35419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(I) </a:t>
            </a:r>
            <a:r>
              <a:rPr lang="ru-RU" sz="2200" dirty="0"/>
              <a:t>Маломощные двигатели: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71D58E-EDD4-204B-BE94-F728DC84DE8B}"/>
                  </a:ext>
                </a:extLst>
              </p:cNvPr>
              <p:cNvSpPr txBox="1"/>
              <p:nvPr/>
            </p:nvSpPr>
            <p:spPr>
              <a:xfrm>
                <a:off x="436676" y="3747293"/>
                <a:ext cx="4049122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2600" i="1">
                        <a:latin typeface="Cambria Math" panose="02040503050406030204" pitchFamily="18" charset="0"/>
                      </a:rPr>
                      <m:t>𝜉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ru-RU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sz="260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ru-RU" sz="2800" i="1" dirty="0"/>
                  <a:t>, </a:t>
                </a:r>
                <a:r>
                  <a:rPr lang="ru-RU" sz="2200" dirty="0"/>
                  <a:t>где </a:t>
                </a:r>
                <a:r>
                  <a:rPr lang="en-US" sz="2200" dirty="0"/>
                  <a:t>I </a:t>
                </a:r>
                <a:r>
                  <a:rPr lang="ru-RU" sz="2200" dirty="0"/>
                  <a:t>- ток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671D58E-EDD4-204B-BE94-F728DC84D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76" y="3747293"/>
                <a:ext cx="4049122" cy="800219"/>
              </a:xfrm>
              <a:prstGeom prst="rect">
                <a:avLst/>
              </a:prstGeom>
              <a:blipFill>
                <a:blip r:embed="rId4"/>
                <a:stretch>
                  <a:fillRect l="-1563" t="-9375" r="-9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075347-EE53-C047-92D5-53AF77292F01}"/>
              </a:ext>
            </a:extLst>
          </p:cNvPr>
          <p:cNvSpPr txBox="1"/>
          <p:nvPr/>
        </p:nvSpPr>
        <p:spPr>
          <a:xfrm>
            <a:off x="417957" y="4462187"/>
            <a:ext cx="29937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(</a:t>
            </a:r>
            <a:r>
              <a:rPr lang="en-US" sz="2200" dirty="0"/>
              <a:t>II</a:t>
            </a:r>
            <a:r>
              <a:rPr lang="ru-RU" sz="2200" dirty="0"/>
              <a:t>) Мощные двигатели</a:t>
            </a:r>
            <a:r>
              <a:rPr lang="en-US" sz="2200" dirty="0"/>
              <a:t>:</a:t>
            </a:r>
            <a:endParaRPr lang="ru-RU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8FB257-CF5D-BB4C-9CE3-80513F7AD4A7}"/>
                  </a:ext>
                </a:extLst>
              </p:cNvPr>
              <p:cNvSpPr txBox="1"/>
              <p:nvPr/>
            </p:nvSpPr>
            <p:spPr>
              <a:xfrm>
                <a:off x="407030" y="4903246"/>
                <a:ext cx="2518703" cy="784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𝐺𝑟</m:t>
                      </m:r>
                      <m:sSup>
                        <m:sSupPr>
                          <m:ctrlPr>
                            <a:rPr lang="ru-RU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lit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260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8FB257-CF5D-BB4C-9CE3-80513F7AD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30" y="4903246"/>
                <a:ext cx="2518703" cy="784382"/>
              </a:xfrm>
              <a:prstGeom prst="rect">
                <a:avLst/>
              </a:prstGeom>
              <a:blipFill>
                <a:blip r:embed="rId5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A49932E-FC5A-774B-AB0F-1B637EB1F128}"/>
              </a:ext>
            </a:extLst>
          </p:cNvPr>
          <p:cNvSpPr txBox="1"/>
          <p:nvPr/>
        </p:nvSpPr>
        <p:spPr>
          <a:xfrm>
            <a:off x="4603528" y="385216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1</a:t>
            </a:r>
            <a:r>
              <a:rPr lang="ru-RU" dirty="0"/>
              <a:t>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436E8B-7A2A-C143-8773-B8E30C30C94C}"/>
              </a:ext>
            </a:extLst>
          </p:cNvPr>
          <p:cNvSpPr txBox="1"/>
          <p:nvPr/>
        </p:nvSpPr>
        <p:spPr>
          <a:xfrm>
            <a:off x="3084337" y="4957020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1</a:t>
            </a:r>
            <a:r>
              <a:rPr lang="ru-RU" dirty="0"/>
              <a:t>5)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C221CA-DCF4-2B4C-A8FB-60B4EEA6D05F}"/>
              </a:ext>
            </a:extLst>
          </p:cNvPr>
          <p:cNvSpPr txBox="1"/>
          <p:nvPr/>
        </p:nvSpPr>
        <p:spPr>
          <a:xfrm>
            <a:off x="7380984" y="4922690"/>
            <a:ext cx="435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Рис.9. Зависимость  экстремальной тяги от параметров источника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F3589D-8BBC-2E48-8DBF-884651250365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12</a:t>
            </a:r>
            <a:endParaRPr lang="en-US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9182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834D29-7DF6-8B4D-B5F4-5AF800F02B9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1"/>
          <a:stretch/>
        </p:blipFill>
        <p:spPr>
          <a:xfrm>
            <a:off x="726172" y="1887484"/>
            <a:ext cx="4868502" cy="4107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072E52-EF47-DE4C-9EAD-3B1BEF89A763}"/>
              </a:ext>
            </a:extLst>
          </p:cNvPr>
          <p:cNvSpPr txBox="1"/>
          <p:nvPr/>
        </p:nvSpPr>
        <p:spPr>
          <a:xfrm>
            <a:off x="484647" y="1842178"/>
            <a:ext cx="358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dirty="0">
                <a:ea typeface="Times New Roman" panose="02020603050405020304" pitchFamily="18" charset="0"/>
                <a:cs typeface="Times New Roman" panose="02020603050405020304" pitchFamily="18" charset="0"/>
              </a:rPr>
              <a:t> – электрическая мощность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5F440-B5C6-E74F-8A4B-34619607117F}"/>
              </a:ext>
            </a:extLst>
          </p:cNvPr>
          <p:cNvSpPr txBox="1"/>
          <p:nvPr/>
        </p:nvSpPr>
        <p:spPr>
          <a:xfrm>
            <a:off x="4542939" y="13097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</a:t>
            </a:r>
            <a:r>
              <a:rPr lang="en-US" dirty="0"/>
              <a:t>1</a:t>
            </a:r>
            <a:r>
              <a:rPr lang="ru-RU" dirty="0"/>
              <a:t>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AEB033-6B9E-824B-9E6A-9015F7ADC515}"/>
              </a:ext>
            </a:extLst>
          </p:cNvPr>
          <p:cNvSpPr txBox="1"/>
          <p:nvPr/>
        </p:nvSpPr>
        <p:spPr>
          <a:xfrm>
            <a:off x="484647" y="455237"/>
            <a:ext cx="4868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Энергетическая цена тяги в зависимости от параметров источника: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9C334-CFF3-1943-AE7B-CAE277C93649}"/>
              </a:ext>
            </a:extLst>
          </p:cNvPr>
          <p:cNvSpPr txBox="1"/>
          <p:nvPr/>
        </p:nvSpPr>
        <p:spPr>
          <a:xfrm>
            <a:off x="832377" y="5865204"/>
            <a:ext cx="10853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Рис. 10. Энергетическая цена тяги в экстремальном режиме в зависимости от параметров источника при разных массах атомов рабочего тела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3D6FB-228D-2142-BF9D-E9A7C5C00122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13</a:t>
            </a:r>
            <a:endParaRPr lang="en-US" dirty="0"/>
          </a:p>
          <a:p>
            <a:endParaRPr lang="ru-RU" sz="1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FB4033-0260-7340-A418-5F52565A1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62" y="1942811"/>
            <a:ext cx="4868502" cy="4013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96B41C-5DA9-8543-AD5B-6D64A4A67D25}"/>
                  </a:ext>
                </a:extLst>
              </p:cNvPr>
              <p:cNvSpPr txBox="1"/>
              <p:nvPr/>
            </p:nvSpPr>
            <p:spPr>
              <a:xfrm>
                <a:off x="475950" y="1101371"/>
                <a:ext cx="4376317" cy="7861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</m:t>
                        </m:r>
                      </m:e>
                      <m:sub>
                        <m: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т</m:t>
                        </m:r>
                      </m:sub>
                    </m:sSub>
                    <m:r>
                      <a:rPr lang="ru-RU" sz="2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den>
                    </m:f>
                    <m:r>
                      <a:rPr lang="ru-RU" sz="2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</m:t>
                        </m:r>
                      </m:num>
                      <m:den>
                        <m: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  <a:sym typeface="Symbol" pitchFamily="2" charset="2"/>
                          </a:rPr>
                          <m:t></m:t>
                        </m:r>
                        <m: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den>
                    </m:f>
                    <m:f>
                      <m:fPr>
                        <m:ctrlP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den>
                    </m:f>
                    <m:d>
                      <m:dPr>
                        <m:ctrlP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den>
                        </m:f>
                        <m:r>
                          <a:rPr lang="ru-RU" sz="26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ru-RU" sz="26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𝜉</m:t>
                            </m:r>
                          </m:den>
                        </m:f>
                      </m:e>
                    </m:d>
                    <m:r>
                      <a:rPr lang="ru-RU" sz="2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2200" dirty="0"/>
                  <a:t>,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196B41C-5DA9-8543-AD5B-6D64A4A67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950" y="1101371"/>
                <a:ext cx="4376317" cy="786113"/>
              </a:xfrm>
              <a:prstGeom prst="rect">
                <a:avLst/>
              </a:prstGeom>
              <a:blipFill>
                <a:blip r:embed="rId4"/>
                <a:stretch>
                  <a:fillRect l="-578" b="-79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765E9CD-C118-534E-A2B5-09BFA60527A3}"/>
              </a:ext>
            </a:extLst>
          </p:cNvPr>
          <p:cNvSpPr txBox="1"/>
          <p:nvPr/>
        </p:nvSpPr>
        <p:spPr>
          <a:xfrm>
            <a:off x="6468303" y="455237"/>
            <a:ext cx="6039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экстремальном режиме (при </a:t>
            </a:r>
            <a:r>
              <a:rPr lang="en-US" sz="2000" i="1" dirty="0"/>
              <a:t>U = U</a:t>
            </a:r>
            <a:r>
              <a:rPr lang="en-US" sz="2000" i="1" baseline="-25000" dirty="0"/>
              <a:t>extr </a:t>
            </a:r>
            <a:r>
              <a:rPr lang="en-US" sz="2000" i="1" dirty="0"/>
              <a:t>, r = r</a:t>
            </a:r>
            <a:r>
              <a:rPr lang="en-US" sz="2000" i="1" baseline="-25000" dirty="0"/>
              <a:t>extr</a:t>
            </a:r>
            <a:r>
              <a:rPr lang="ru-RU" sz="2000" dirty="0"/>
              <a:t>):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61C490-BEBC-AE41-AE54-43CC61E886D0}"/>
                  </a:ext>
                </a:extLst>
              </p:cNvPr>
              <p:cNvSpPr txBox="1"/>
              <p:nvPr/>
            </p:nvSpPr>
            <p:spPr>
              <a:xfrm>
                <a:off x="6468303" y="739702"/>
                <a:ext cx="3162212" cy="1092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𝑒𝑥𝑡𝑟</m:t>
                          </m:r>
                        </m:sub>
                      </m:sSub>
                      <m:r>
                        <a:rPr lang="ru-RU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𝑒𝑥𝑡𝑟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ru-RU" sz="2200">
                              <a:latin typeface="Cambria Math" panose="02040503050406030204" pitchFamily="18" charset="0"/>
                            </a:rPr>
                            <m:t>ξ</m:t>
                          </m:r>
                          <m:r>
                            <a:rPr lang="ru-RU" sz="2200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ru-RU" sz="22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sz="2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ru-RU" sz="2200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61C490-BEBC-AE41-AE54-43CC61E88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303" y="739702"/>
                <a:ext cx="3162212" cy="1092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7C47830-B157-2A44-821F-46E052D72FC9}"/>
              </a:ext>
            </a:extLst>
          </p:cNvPr>
          <p:cNvSpPr txBox="1"/>
          <p:nvPr/>
        </p:nvSpPr>
        <p:spPr>
          <a:xfrm>
            <a:off x="9774699" y="1101371"/>
            <a:ext cx="55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(17)</a:t>
            </a:r>
          </a:p>
        </p:txBody>
      </p:sp>
    </p:spTree>
    <p:extLst>
      <p:ext uri="{BB962C8B-B14F-4D97-AF65-F5344CB8AC3E}">
        <p14:creationId xmlns:p14="http://schemas.microsoft.com/office/powerpoint/2010/main" val="156127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6C50F-6309-2944-AF9F-355AF4F42D90}"/>
              </a:ext>
            </a:extLst>
          </p:cNvPr>
          <p:cNvSpPr txBox="1"/>
          <p:nvPr/>
        </p:nvSpPr>
        <p:spPr>
          <a:xfrm>
            <a:off x="5178921" y="164936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F7424-9258-2442-98E1-DC0CBD02959F}"/>
              </a:ext>
            </a:extLst>
          </p:cNvPr>
          <p:cNvSpPr txBox="1"/>
          <p:nvPr/>
        </p:nvSpPr>
        <p:spPr>
          <a:xfrm>
            <a:off x="324364" y="515038"/>
            <a:ext cx="11543271" cy="562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AutoNum type="arabicParenR"/>
            </a:pPr>
            <a:r>
              <a:rPr lang="en-US" sz="2200" dirty="0"/>
              <a:t> </a:t>
            </a:r>
            <a:r>
              <a:rPr lang="ru-RU" sz="2200" dirty="0"/>
              <a:t>Для численной оценки процессов нейтрализации разработан алгоритм на языке </a:t>
            </a:r>
            <a:r>
              <a:rPr lang="en-US" sz="2200" dirty="0"/>
              <a:t>Python</a:t>
            </a:r>
            <a:r>
              <a:rPr lang="ru-RU" sz="2200" dirty="0"/>
              <a:t>, с помощью которого можно вычислять любые распределения, численно характеризующие процессы нейтрализации. 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r>
              <a:rPr lang="ru-RU" sz="2200" dirty="0"/>
              <a:t>Получены выражение для кулоновского сечения процесса аннигиляции частиц, а также соотношения, описывающие процессы нейтрализации в ионном двигателе.</a:t>
            </a:r>
          </a:p>
          <a:p>
            <a:pPr marL="457200" indent="-457200" algn="just">
              <a:lnSpc>
                <a:spcPct val="150000"/>
              </a:lnSpc>
              <a:buAutoNum type="arabicParenR"/>
            </a:pPr>
            <a:r>
              <a:rPr lang="ru-RU" sz="2200" dirty="0"/>
              <a:t>Показаны возможности вычислителя </a:t>
            </a:r>
            <a:r>
              <a:rPr lang="en-US" sz="2200" dirty="0"/>
              <a:t>Tracking Solver</a:t>
            </a:r>
            <a:r>
              <a:rPr lang="ru-RU" sz="2200" dirty="0"/>
              <a:t> пакета </a:t>
            </a:r>
            <a:r>
              <a:rPr lang="en" sz="2200" dirty="0"/>
              <a:t>CST </a:t>
            </a:r>
            <a:r>
              <a:rPr lang="ru-RU" sz="2200" dirty="0"/>
              <a:t>для моделирования процессов нейтрализации.</a:t>
            </a:r>
          </a:p>
          <a:p>
            <a:pPr marL="457200" indent="-457200" algn="just">
              <a:lnSpc>
                <a:spcPct val="150000"/>
              </a:lnSpc>
              <a:buFontTx/>
              <a:buAutoNum type="arabicParenR"/>
            </a:pPr>
            <a:r>
              <a:rPr lang="ru-RU" sz="2200" dirty="0"/>
              <a:t>Установлена функциональная зависимость между силой̆ тяги ионного двигателя и параметрами источника питания. Найдены параметры источника, обеспечивающие максимальную тягу. Анализ энергетической̆ цены тяги и КПД позволяет выбрать оптимальное рабочее тело для двигателя с точки зрения экономичности.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9C0FF-C334-F445-8CF6-AB92422712BE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ru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6C74D-9666-7C48-BE50-CA7F06F21762}"/>
              </a:ext>
            </a:extLst>
          </p:cNvPr>
          <p:cNvSpPr txBox="1"/>
          <p:nvPr/>
        </p:nvSpPr>
        <p:spPr>
          <a:xfrm>
            <a:off x="11525112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14</a:t>
            </a:r>
            <a:endParaRPr lang="en-US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90858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9D9317-A01C-9A45-9A3B-D529F3DB045C}"/>
              </a:ext>
            </a:extLst>
          </p:cNvPr>
          <p:cNvSpPr txBox="1"/>
          <p:nvPr/>
        </p:nvSpPr>
        <p:spPr>
          <a:xfrm>
            <a:off x="3264135" y="3044279"/>
            <a:ext cx="56637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9861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515E87-BF0F-9249-BEB8-852910EEE833}"/>
              </a:ext>
            </a:extLst>
          </p:cNvPr>
          <p:cNvSpPr txBox="1"/>
          <p:nvPr/>
        </p:nvSpPr>
        <p:spPr>
          <a:xfrm>
            <a:off x="3138682" y="212578"/>
            <a:ext cx="5914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Компьютерное моделирование в </a:t>
            </a:r>
            <a:r>
              <a:rPr lang="en-US" sz="2400" b="1" dirty="0"/>
              <a:t>CST Suite</a:t>
            </a:r>
            <a:endParaRPr lang="ru-RU" sz="2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B6BA3D-26F2-A64B-9B46-7323AEB0FB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2" y="1324306"/>
            <a:ext cx="4222939" cy="420938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395CA91-EF52-424D-AE7D-E15F0F7BF7F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849" y="1324306"/>
            <a:ext cx="4222939" cy="4209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F57B09-AB7E-1149-8EB5-62023DD8FEDC}"/>
              </a:ext>
            </a:extLst>
          </p:cNvPr>
          <p:cNvSpPr txBox="1"/>
          <p:nvPr/>
        </p:nvSpPr>
        <p:spPr>
          <a:xfrm>
            <a:off x="2678428" y="5752870"/>
            <a:ext cx="6830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Рис.</a:t>
            </a:r>
            <a:r>
              <a:rPr lang="en-US" sz="2200" dirty="0"/>
              <a:t> </a:t>
            </a:r>
            <a:r>
              <a:rPr lang="ru-RU" sz="2200" dirty="0"/>
              <a:t>11. Траектории частиц с учетом объемного заряда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69E15-5E84-D242-9E33-A159E7A12E1D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16</a:t>
            </a:r>
            <a:endParaRPr lang="en-US" dirty="0"/>
          </a:p>
          <a:p>
            <a:endParaRPr lang="ru-RU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AA93D8-52A0-DC48-A2CE-11B76691D6F5}"/>
              </a:ext>
            </a:extLst>
          </p:cNvPr>
          <p:cNvSpPr txBox="1"/>
          <p:nvPr/>
        </p:nvSpPr>
        <p:spPr>
          <a:xfrm>
            <a:off x="895118" y="889685"/>
            <a:ext cx="4487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«внутренний» источник электронов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0405D-E81E-FA4B-9B9A-332F065038FE}"/>
              </a:ext>
            </a:extLst>
          </p:cNvPr>
          <p:cNvSpPr txBox="1"/>
          <p:nvPr/>
        </p:nvSpPr>
        <p:spPr>
          <a:xfrm>
            <a:off x="6973647" y="893420"/>
            <a:ext cx="4158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«внешний» источник электронов</a:t>
            </a:r>
          </a:p>
        </p:txBody>
      </p:sp>
    </p:spTree>
    <p:extLst>
      <p:ext uri="{BB962C8B-B14F-4D97-AF65-F5344CB8AC3E}">
        <p14:creationId xmlns:p14="http://schemas.microsoft.com/office/powerpoint/2010/main" val="117099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BDE335-7675-894B-B68A-4CF5C43821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1" y="1130059"/>
            <a:ext cx="4310457" cy="44864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300998-8682-5542-A81A-393DF4E8467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31" y="1130059"/>
            <a:ext cx="4310458" cy="4492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0CD8DC-C834-1B4E-B9A2-BD91BC5D39DE}"/>
              </a:ext>
            </a:extLst>
          </p:cNvPr>
          <p:cNvSpPr txBox="1"/>
          <p:nvPr/>
        </p:nvSpPr>
        <p:spPr>
          <a:xfrm>
            <a:off x="3422672" y="5803649"/>
            <a:ext cx="454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Рис. 12. Распределение потенциала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92262-4C01-0C4E-8507-25D1A23DBADA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17</a:t>
            </a:r>
            <a:endParaRPr lang="en-US" dirty="0"/>
          </a:p>
          <a:p>
            <a:endParaRPr lang="ru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6E265-335E-7245-BD45-392B5F22AC6E}"/>
              </a:ext>
            </a:extLst>
          </p:cNvPr>
          <p:cNvSpPr txBox="1"/>
          <p:nvPr/>
        </p:nvSpPr>
        <p:spPr>
          <a:xfrm>
            <a:off x="753976" y="699172"/>
            <a:ext cx="4487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«внутренний» источник электронов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990BD-2274-8848-A90C-74665FD96303}"/>
              </a:ext>
            </a:extLst>
          </p:cNvPr>
          <p:cNvSpPr txBox="1"/>
          <p:nvPr/>
        </p:nvSpPr>
        <p:spPr>
          <a:xfrm>
            <a:off x="7115397" y="699171"/>
            <a:ext cx="4158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«внешний» источник электронов</a:t>
            </a:r>
          </a:p>
        </p:txBody>
      </p:sp>
    </p:spTree>
    <p:extLst>
      <p:ext uri="{BB962C8B-B14F-4D97-AF65-F5344CB8AC3E}">
        <p14:creationId xmlns:p14="http://schemas.microsoft.com/office/powerpoint/2010/main" val="253156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B153F2-D56B-C748-819E-4FB4D718E09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8" y="1034715"/>
            <a:ext cx="4120387" cy="470098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48E6F7-B0F7-A847-A0D0-D272D6D9F4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45" y="1028885"/>
            <a:ext cx="4120387" cy="4706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2B018-2B5D-014A-B660-E5BD2CA16F0B}"/>
              </a:ext>
            </a:extLst>
          </p:cNvPr>
          <p:cNvSpPr txBox="1"/>
          <p:nvPr/>
        </p:nvSpPr>
        <p:spPr>
          <a:xfrm>
            <a:off x="3041510" y="5803649"/>
            <a:ext cx="6107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Рис. 13. Распределения плотности заряда частиц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AB5EB-36C9-674C-A896-171CDF4848A5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18</a:t>
            </a:r>
            <a:endParaRPr lang="en-US" dirty="0"/>
          </a:p>
          <a:p>
            <a:endParaRPr lang="ru-RU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DB7A7-5765-7947-A73F-E0AB318CE838}"/>
              </a:ext>
            </a:extLst>
          </p:cNvPr>
          <p:cNvSpPr txBox="1"/>
          <p:nvPr/>
        </p:nvSpPr>
        <p:spPr>
          <a:xfrm>
            <a:off x="7131575" y="597997"/>
            <a:ext cx="4158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«внешний» источник электронов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8514F-6769-6242-8AF5-DD86617462AC}"/>
              </a:ext>
            </a:extLst>
          </p:cNvPr>
          <p:cNvSpPr txBox="1"/>
          <p:nvPr/>
        </p:nvSpPr>
        <p:spPr>
          <a:xfrm>
            <a:off x="797947" y="597998"/>
            <a:ext cx="44871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«внутренний» источник электронов</a:t>
            </a:r>
          </a:p>
        </p:txBody>
      </p:sp>
    </p:spTree>
    <p:extLst>
      <p:ext uri="{BB962C8B-B14F-4D97-AF65-F5344CB8AC3E}">
        <p14:creationId xmlns:p14="http://schemas.microsoft.com/office/powerpoint/2010/main" val="291539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C5CC6D9-4A89-7042-B282-744CC3FDF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767" y="211015"/>
            <a:ext cx="274038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1" descr="page23image23726112">
            <a:extLst>
              <a:ext uri="{FF2B5EF4-FFF2-40B4-BE49-F238E27FC236}">
                <a16:creationId xmlns:a16="http://schemas.microsoft.com/office/drawing/2014/main" id="{7236BB52-3DD2-4F4C-97B5-6954EF887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1" y="211016"/>
            <a:ext cx="11418277" cy="521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6FB3A4-6710-1044-916C-C127C065F0FA}"/>
              </a:ext>
            </a:extLst>
          </p:cNvPr>
          <p:cNvSpPr txBox="1"/>
          <p:nvPr/>
        </p:nvSpPr>
        <p:spPr>
          <a:xfrm>
            <a:off x="386861" y="5423096"/>
            <a:ext cx="114182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Рис. </a:t>
            </a:r>
            <a:r>
              <a:rPr lang="en-US" sz="2200" dirty="0"/>
              <a:t>1</a:t>
            </a:r>
            <a:r>
              <a:rPr lang="ru-RU" sz="2200" dirty="0"/>
              <a:t>4. Зависимость экстремальной тяги от параметров источника при разной массе атомов рабочего тела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8BDAA-1D72-B04E-AA56-7D60503A0E03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19</a:t>
            </a:r>
            <a:endParaRPr lang="en-US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89763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6FA847-19C0-604C-98F3-3868EE842E0F}"/>
              </a:ext>
            </a:extLst>
          </p:cNvPr>
          <p:cNvSpPr txBox="1"/>
          <p:nvPr/>
        </p:nvSpPr>
        <p:spPr>
          <a:xfrm flipH="1">
            <a:off x="4875573" y="283029"/>
            <a:ext cx="2592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Цели и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02C0EA-7C9C-EF45-A540-18470B31A716}"/>
              </a:ext>
            </a:extLst>
          </p:cNvPr>
          <p:cNvSpPr txBox="1"/>
          <p:nvPr/>
        </p:nvSpPr>
        <p:spPr>
          <a:xfrm>
            <a:off x="281355" y="919518"/>
            <a:ext cx="1162928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u="sng" dirty="0"/>
              <a:t>Цель</a:t>
            </a:r>
            <a:r>
              <a:rPr lang="ru-RU" sz="2600" b="1" u="sng" dirty="0"/>
              <a:t> </a:t>
            </a:r>
            <a:r>
              <a:rPr lang="ru-RU" sz="2600" u="sng" dirty="0"/>
              <a:t>работы</a:t>
            </a:r>
            <a:r>
              <a:rPr lang="ru-RU" sz="2600" dirty="0"/>
              <a:t>: описание физических процессов в ионном двигателе (ИД) и поиск методик для их изучения</a:t>
            </a:r>
            <a:r>
              <a:rPr lang="ru-RU" sz="2600" dirty="0">
                <a:effectLst/>
              </a:rPr>
              <a:t> </a:t>
            </a:r>
            <a:endParaRPr lang="ru-RU" sz="2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E7F0E-E061-9D42-AA79-694FD6075171}"/>
              </a:ext>
            </a:extLst>
          </p:cNvPr>
          <p:cNvSpPr txBox="1"/>
          <p:nvPr/>
        </p:nvSpPr>
        <p:spPr>
          <a:xfrm>
            <a:off x="281356" y="1972835"/>
            <a:ext cx="12747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600" u="sng" dirty="0"/>
              <a:t>Задачи: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E8A60-E421-6A4C-880F-6B71E807A740}"/>
              </a:ext>
            </a:extLst>
          </p:cNvPr>
          <p:cNvSpPr txBox="1"/>
          <p:nvPr/>
        </p:nvSpPr>
        <p:spPr>
          <a:xfrm>
            <a:off x="294608" y="2489975"/>
            <a:ext cx="11629288" cy="255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ru-RU" sz="2600" dirty="0"/>
              <a:t>1) Обзор существующих методик исследования физических процессов в ИД</a:t>
            </a:r>
          </a:p>
          <a:p>
            <a:pPr>
              <a:lnSpc>
                <a:spcPct val="125000"/>
              </a:lnSpc>
            </a:pPr>
            <a:r>
              <a:rPr lang="ru-RU" sz="2600" dirty="0"/>
              <a:t>2) Создание методики исследования процессов нейтрализации ионного факела, совмещающей аналитические методы и методы компьютерного моделирования</a:t>
            </a:r>
          </a:p>
          <a:p>
            <a:pPr>
              <a:lnSpc>
                <a:spcPct val="125000"/>
              </a:lnSpc>
            </a:pPr>
            <a:r>
              <a:rPr lang="en-US" sz="2600" dirty="0"/>
              <a:t>3</a:t>
            </a:r>
            <a:r>
              <a:rPr lang="ru-RU" sz="2600" dirty="0"/>
              <a:t>) Аналитическое описание влияния параметров источника электропитания на генерируемую тягу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BEE6F-6E0A-1645-B352-B07473AAAFED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218900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2BCF48-6D71-5847-B0F1-33CF60E9EC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604315"/>
            <a:ext cx="10935455" cy="4944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2983BC-9F75-1E43-A6F9-2BD3D5FC135E}"/>
              </a:ext>
            </a:extLst>
          </p:cNvPr>
          <p:cNvSpPr txBox="1"/>
          <p:nvPr/>
        </p:nvSpPr>
        <p:spPr>
          <a:xfrm>
            <a:off x="1979328" y="5803649"/>
            <a:ext cx="82333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Рис.</a:t>
            </a:r>
            <a:r>
              <a:rPr lang="en-US" sz="2200" dirty="0"/>
              <a:t> 1</a:t>
            </a:r>
            <a:r>
              <a:rPr lang="ru-RU" sz="2200" dirty="0"/>
              <a:t>5</a:t>
            </a:r>
            <a:r>
              <a:rPr lang="en-US" sz="2200" dirty="0"/>
              <a:t>.</a:t>
            </a:r>
            <a:r>
              <a:rPr lang="ru-RU" sz="2200" dirty="0"/>
              <a:t> Изменение скоростей ионов в зависимости от координаты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2536D-6B41-F742-874B-5F9FAD228611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20</a:t>
            </a:r>
            <a:endParaRPr lang="en-US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773719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5F9AAE5-33F6-564D-8C1A-89045AB0CB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92" y="1111828"/>
            <a:ext cx="10609415" cy="43641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B0F3E1-A39D-C842-9EAE-274A7BE935DB}"/>
              </a:ext>
            </a:extLst>
          </p:cNvPr>
          <p:cNvSpPr txBox="1"/>
          <p:nvPr/>
        </p:nvSpPr>
        <p:spPr>
          <a:xfrm>
            <a:off x="1880754" y="5746172"/>
            <a:ext cx="89372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Рис. 16. Изменение скоростей электронов в зависимости от координаты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271B4-2C7B-E94B-8690-1A3A587DD5CE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21</a:t>
            </a:r>
            <a:endParaRPr lang="en-US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6999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B31048-7677-344D-A0B0-05555319D5A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5" y="259493"/>
            <a:ext cx="5885935" cy="4769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8EDE5-220A-5E44-802A-E1B5BC8476C8}"/>
              </a:ext>
            </a:extLst>
          </p:cNvPr>
          <p:cNvSpPr txBox="1"/>
          <p:nvPr/>
        </p:nvSpPr>
        <p:spPr>
          <a:xfrm>
            <a:off x="19370" y="5057630"/>
            <a:ext cx="6267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Рис.</a:t>
            </a:r>
            <a:r>
              <a:rPr lang="en-US" sz="2200" dirty="0"/>
              <a:t> 1</a:t>
            </a:r>
            <a:r>
              <a:rPr lang="ru-RU" sz="2200" dirty="0"/>
              <a:t>7</a:t>
            </a:r>
            <a:r>
              <a:rPr lang="en-US" sz="2200" dirty="0"/>
              <a:t>.</a:t>
            </a:r>
            <a:r>
              <a:rPr lang="ru-RU" sz="2200" dirty="0"/>
              <a:t> Изменение длины свободного пробега иона в зависимости от координаты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0868EE-83A6-D249-A529-9CD192F9984A}"/>
                  </a:ext>
                </a:extLst>
              </p:cNvPr>
              <p:cNvSpPr txBox="1"/>
              <p:nvPr/>
            </p:nvSpPr>
            <p:spPr>
              <a:xfrm>
                <a:off x="6924351" y="5057630"/>
                <a:ext cx="5057584" cy="1265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dirty="0"/>
                  <a:t>Рис.</a:t>
                </a:r>
                <a:r>
                  <a:rPr lang="en-US" sz="2200" dirty="0"/>
                  <a:t> 1</a:t>
                </a:r>
                <a:r>
                  <a:rPr lang="ru-RU" sz="2200" dirty="0"/>
                  <a:t>8</a:t>
                </a:r>
                <a:r>
                  <a:rPr lang="en-US" sz="2200" dirty="0"/>
                  <a:t>.</a:t>
                </a:r>
                <a:r>
                  <a:rPr lang="ru-RU" sz="2200" dirty="0"/>
                  <a:t> Скорость изменения ионно-электронного потока </a:t>
                </a:r>
                <a14:m>
                  <m:oMath xmlns:m="http://schemas.openxmlformats.org/officeDocument/2006/math">
                    <m:r>
                      <a:rPr lang="ru-RU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ru-R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ru-R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𝑒𝑙</m:t>
                            </m:r>
                          </m:sub>
                        </m:sSub>
                        <m:r>
                          <a:rPr lang="ru-R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ru-RU" sz="2200" dirty="0"/>
                  <a:t>  в зависимости от координаты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0868EE-83A6-D249-A529-9CD192F9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51" y="5057630"/>
                <a:ext cx="5057584" cy="1265155"/>
              </a:xfrm>
              <a:prstGeom prst="rect">
                <a:avLst/>
              </a:prstGeom>
              <a:blipFill>
                <a:blip r:embed="rId3"/>
                <a:stretch>
                  <a:fillRect t="-3000" b="-9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92CEAD4-57D7-674B-8F9C-63C71A5BAC10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22</a:t>
            </a:r>
            <a:endParaRPr lang="en-US" dirty="0"/>
          </a:p>
          <a:p>
            <a:endParaRPr lang="ru-RU" sz="1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796CA2-D25A-B347-B220-659C8D803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" t="5505"/>
          <a:stretch/>
        </p:blipFill>
        <p:spPr>
          <a:xfrm>
            <a:off x="6252210" y="59912"/>
            <a:ext cx="5729725" cy="49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6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8A91C-132B-BA4B-B7FA-DD02073D355A}"/>
              </a:ext>
            </a:extLst>
          </p:cNvPr>
          <p:cNvSpPr txBox="1"/>
          <p:nvPr/>
        </p:nvSpPr>
        <p:spPr>
          <a:xfrm>
            <a:off x="1051477" y="396889"/>
            <a:ext cx="10250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200" b="1" dirty="0"/>
              <a:t>Трех-электродная конфигурация двигателя с источником электронов внутри ИОС.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8D8A28-6618-BE4C-9EF7-9F8569652F61}"/>
              </a:ext>
            </a:extLst>
          </p:cNvPr>
          <p:cNvSpPr txBox="1"/>
          <p:nvPr/>
        </p:nvSpPr>
        <p:spPr>
          <a:xfrm>
            <a:off x="485282" y="5668378"/>
            <a:ext cx="5709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Рис. 1. Трех-электродная конфигурация ИД с внутренним источником электронов: 1 – поток ионов, 2 – поток электронов, 3 – поток нейтралов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F84485-B5A8-2D49-91A1-72FEA05A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42" y="972363"/>
            <a:ext cx="5994440" cy="46320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28BF74-AAC1-EB47-977C-AF0F3B5342DD}"/>
                  </a:ext>
                </a:extLst>
              </p:cNvPr>
              <p:cNvSpPr txBox="1"/>
              <p:nvPr/>
            </p:nvSpPr>
            <p:spPr>
              <a:xfrm>
                <a:off x="892270" y="1606024"/>
                <a:ext cx="1415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m:rPr>
                              <m:nor/>
                            </m:rPr>
                            <a:rPr lang="ru-RU" sz="2000" dirty="0"/>
                            <m:t> 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кВ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28BF74-AAC1-EB47-977C-AF0F3B534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0" y="1606024"/>
                <a:ext cx="1415451" cy="400110"/>
              </a:xfrm>
              <a:prstGeom prst="rect">
                <a:avLst/>
              </a:prstGeom>
              <a:blipFill>
                <a:blip r:embed="rId4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D0CE7B-66BA-B243-BA11-1B831BC7BC57}"/>
                  </a:ext>
                </a:extLst>
              </p:cNvPr>
              <p:cNvSpPr txBox="1"/>
              <p:nvPr/>
            </p:nvSpPr>
            <p:spPr>
              <a:xfrm>
                <a:off x="2789228" y="1568936"/>
                <a:ext cx="17612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m:rPr>
                              <m:nor/>
                            </m:rPr>
                            <a:rPr lang="ru-RU" sz="2000" dirty="0"/>
                            <m:t> </m:t>
                          </m:r>
                        </m:e>
                        <m:sub>
                          <m:r>
                            <a:rPr lang="ru-RU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=−200 </m:t>
                      </m:r>
                      <m:r>
                        <a:rPr lang="ru-RU" sz="2000" b="0" i="1" smtClean="0">
                          <a:latin typeface="Cambria Math" panose="02040503050406030204" pitchFamily="18" charset="0"/>
                        </a:rPr>
                        <m:t>В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D0CE7B-66BA-B243-BA11-1B831BC7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228" y="1568936"/>
                <a:ext cx="1761251" cy="400110"/>
              </a:xfrm>
              <a:prstGeom prst="rect">
                <a:avLst/>
              </a:prstGeom>
              <a:blipFill>
                <a:blip r:embed="rId5"/>
                <a:stretch>
                  <a:fillRect t="-6061" b="-181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898C8D-2664-B441-A4B9-6A0A8FE79940}"/>
                  </a:ext>
                </a:extLst>
              </p:cNvPr>
              <p:cNvSpPr txBox="1"/>
              <p:nvPr/>
            </p:nvSpPr>
            <p:spPr>
              <a:xfrm>
                <a:off x="4802767" y="1538159"/>
                <a:ext cx="139185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m:rPr>
                              <m:nor/>
                            </m:rPr>
                            <a:rPr lang="ru-RU" sz="2200" dirty="0"/>
                            <m:t> </m:t>
                          </m:r>
                        </m:e>
                        <m:sub>
                          <m:r>
                            <a:rPr lang="ru-RU" sz="2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ru-RU" sz="22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ru-RU" sz="2200" b="0" i="1" smtClean="0">
                          <a:latin typeface="Cambria Math" panose="02040503050406030204" pitchFamily="18" charset="0"/>
                        </a:rPr>
                        <m:t>В</m:t>
                      </m:r>
                    </m:oMath>
                  </m:oMathPara>
                </a14:m>
                <a:endParaRPr lang="ru-RU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898C8D-2664-B441-A4B9-6A0A8FE79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67" y="1538159"/>
                <a:ext cx="1391856" cy="430887"/>
              </a:xfrm>
              <a:prstGeom prst="rect">
                <a:avLst/>
              </a:prstGeom>
              <a:blipFill>
                <a:blip r:embed="rId6"/>
                <a:stretch>
                  <a:fillRect t="-2778" b="-19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9B66AA-BED7-3044-9C18-DE452D094165}"/>
              </a:ext>
            </a:extLst>
          </p:cNvPr>
          <p:cNvSpPr txBox="1"/>
          <p:nvPr/>
        </p:nvSpPr>
        <p:spPr>
          <a:xfrm>
            <a:off x="1449152" y="3103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369AE-4290-BA4C-89D1-813D2808341F}"/>
              </a:ext>
            </a:extLst>
          </p:cNvPr>
          <p:cNvSpPr txBox="1"/>
          <p:nvPr/>
        </p:nvSpPr>
        <p:spPr>
          <a:xfrm>
            <a:off x="3009534" y="21136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BD4F0B-6317-5A4E-B3B7-469344D02BBD}"/>
              </a:ext>
            </a:extLst>
          </p:cNvPr>
          <p:cNvSpPr txBox="1"/>
          <p:nvPr/>
        </p:nvSpPr>
        <p:spPr>
          <a:xfrm>
            <a:off x="3009534" y="4190370"/>
            <a:ext cx="301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43C470-47AD-5048-A7D9-2F9B6EA9E40E}"/>
              </a:ext>
            </a:extLst>
          </p:cNvPr>
          <p:cNvSpPr txBox="1"/>
          <p:nvPr/>
        </p:nvSpPr>
        <p:spPr>
          <a:xfrm>
            <a:off x="5581958" y="31037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3</a:t>
            </a:r>
          </a:p>
        </p:txBody>
      </p:sp>
      <p:sp>
        <p:nvSpPr>
          <p:cNvPr id="20" name="Кольцо 19">
            <a:extLst>
              <a:ext uri="{FF2B5EF4-FFF2-40B4-BE49-F238E27FC236}">
                <a16:creationId xmlns:a16="http://schemas.microsoft.com/office/drawing/2014/main" id="{0A7AA577-65F6-C349-8678-868BBEC5845D}"/>
              </a:ext>
            </a:extLst>
          </p:cNvPr>
          <p:cNvSpPr/>
          <p:nvPr/>
        </p:nvSpPr>
        <p:spPr>
          <a:xfrm>
            <a:off x="2889868" y="4851171"/>
            <a:ext cx="541017" cy="518920"/>
          </a:xfrm>
          <a:prstGeom prst="donut">
            <a:avLst>
              <a:gd name="adj" fmla="val 1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Кольцо 20">
            <a:extLst>
              <a:ext uri="{FF2B5EF4-FFF2-40B4-BE49-F238E27FC236}">
                <a16:creationId xmlns:a16="http://schemas.microsoft.com/office/drawing/2014/main" id="{066C0410-2116-E540-80BF-D78C34ED09E7}"/>
              </a:ext>
            </a:extLst>
          </p:cNvPr>
          <p:cNvSpPr/>
          <p:nvPr/>
        </p:nvSpPr>
        <p:spPr>
          <a:xfrm>
            <a:off x="1079388" y="5149458"/>
            <a:ext cx="541017" cy="518920"/>
          </a:xfrm>
          <a:prstGeom prst="donut">
            <a:avLst>
              <a:gd name="adj" fmla="val 169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BD78E2-EFAA-ED48-AD05-759CF4F9CA47}"/>
              </a:ext>
            </a:extLst>
          </p:cNvPr>
          <p:cNvSpPr txBox="1"/>
          <p:nvPr/>
        </p:nvSpPr>
        <p:spPr>
          <a:xfrm>
            <a:off x="168048" y="1791440"/>
            <a:ext cx="260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</a:t>
            </a:r>
            <a:endParaRPr lang="ru-RU" sz="2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83EAA7-6F67-094C-AEAD-ABF553C646FD}"/>
              </a:ext>
            </a:extLst>
          </p:cNvPr>
          <p:cNvSpPr txBox="1"/>
          <p:nvPr/>
        </p:nvSpPr>
        <p:spPr>
          <a:xfrm>
            <a:off x="2060542" y="2018269"/>
            <a:ext cx="335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II</a:t>
            </a:r>
            <a:endParaRPr lang="ru-RU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D148EA-9B4B-3641-94EC-6AA7D0CF36CD}"/>
              </a:ext>
            </a:extLst>
          </p:cNvPr>
          <p:cNvSpPr txBox="1"/>
          <p:nvPr/>
        </p:nvSpPr>
        <p:spPr>
          <a:xfrm>
            <a:off x="4115587" y="2095998"/>
            <a:ext cx="4106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III</a:t>
            </a:r>
            <a:endParaRPr lang="ru-RU" sz="2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7BAFF6-D72D-9946-AA95-A003D051FD36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3</a:t>
            </a:r>
            <a:endParaRPr lang="en-US" dirty="0"/>
          </a:p>
          <a:p>
            <a:endParaRPr lang="ru-RU" sz="1800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C00A03B3-05AE-524A-80E5-541E94BEE105}"/>
              </a:ext>
            </a:extLst>
          </p:cNvPr>
          <p:cNvCxnSpPr>
            <a:cxnSpLocks/>
          </p:cNvCxnSpPr>
          <p:nvPr/>
        </p:nvCxnSpPr>
        <p:spPr>
          <a:xfrm>
            <a:off x="389592" y="2018269"/>
            <a:ext cx="340431" cy="155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A06B6B29-DD36-7A40-8E4E-A9DBA4110678}"/>
              </a:ext>
            </a:extLst>
          </p:cNvPr>
          <p:cNvCxnSpPr>
            <a:cxnSpLocks/>
          </p:cNvCxnSpPr>
          <p:nvPr/>
        </p:nvCxnSpPr>
        <p:spPr>
          <a:xfrm flipV="1">
            <a:off x="2372162" y="2113633"/>
            <a:ext cx="318539" cy="1069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339DDC44-C502-4940-87D5-FEB22B90D8B2}"/>
              </a:ext>
            </a:extLst>
          </p:cNvPr>
          <p:cNvCxnSpPr>
            <a:cxnSpLocks/>
          </p:cNvCxnSpPr>
          <p:nvPr/>
        </p:nvCxnSpPr>
        <p:spPr>
          <a:xfrm flipV="1">
            <a:off x="4462336" y="2191109"/>
            <a:ext cx="273770" cy="97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531B9D5-D82A-DF4D-A2F0-8C478F3687A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749" y="972363"/>
            <a:ext cx="4222939" cy="4472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48073-2B65-A64D-86A7-822F106EB721}"/>
              </a:ext>
            </a:extLst>
          </p:cNvPr>
          <p:cNvSpPr txBox="1"/>
          <p:nvPr/>
        </p:nvSpPr>
        <p:spPr>
          <a:xfrm>
            <a:off x="11141261" y="1197982"/>
            <a:ext cx="260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I</a:t>
            </a:r>
            <a:endParaRPr lang="ru-RU" sz="2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162688-CE3E-6740-86E5-CD80EF6DEEEE}"/>
              </a:ext>
            </a:extLst>
          </p:cNvPr>
          <p:cNvSpPr txBox="1"/>
          <p:nvPr/>
        </p:nvSpPr>
        <p:spPr>
          <a:xfrm>
            <a:off x="11053358" y="1975665"/>
            <a:ext cx="3828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II</a:t>
            </a:r>
            <a:endParaRPr lang="ru-RU" sz="2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F44F4C-0D56-844A-8A04-A665DC149206}"/>
              </a:ext>
            </a:extLst>
          </p:cNvPr>
          <p:cNvSpPr txBox="1"/>
          <p:nvPr/>
        </p:nvSpPr>
        <p:spPr>
          <a:xfrm>
            <a:off x="10981739" y="3421909"/>
            <a:ext cx="4692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III</a:t>
            </a:r>
            <a:endParaRPr lang="ru-RU" sz="2200" b="1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63E5B32-5E7C-C744-A3EE-9A755490BD92}"/>
              </a:ext>
            </a:extLst>
          </p:cNvPr>
          <p:cNvCxnSpPr>
            <a:cxnSpLocks/>
          </p:cNvCxnSpPr>
          <p:nvPr/>
        </p:nvCxnSpPr>
        <p:spPr>
          <a:xfrm flipH="1">
            <a:off x="9915221" y="3637353"/>
            <a:ext cx="1066518" cy="390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A7521698-1789-874A-93E0-E1305C39B0A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10495723" y="1413426"/>
            <a:ext cx="645538" cy="2518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2617EEF-6113-DF41-9EF4-CE2F238C72B7}"/>
              </a:ext>
            </a:extLst>
          </p:cNvPr>
          <p:cNvCxnSpPr>
            <a:cxnSpLocks/>
          </p:cNvCxnSpPr>
          <p:nvPr/>
        </p:nvCxnSpPr>
        <p:spPr>
          <a:xfrm flipH="1">
            <a:off x="10416209" y="2220570"/>
            <a:ext cx="637149" cy="2623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0F812CD-FF10-CA4F-931F-91DE95751613}"/>
              </a:ext>
            </a:extLst>
          </p:cNvPr>
          <p:cNvSpPr txBox="1"/>
          <p:nvPr/>
        </p:nvSpPr>
        <p:spPr>
          <a:xfrm>
            <a:off x="6529540" y="5651062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Рис. 2. Траектории частиц с учетом объемного заряда</a:t>
            </a:r>
          </a:p>
        </p:txBody>
      </p:sp>
    </p:spTree>
    <p:extLst>
      <p:ext uri="{BB962C8B-B14F-4D97-AF65-F5344CB8AC3E}">
        <p14:creationId xmlns:p14="http://schemas.microsoft.com/office/powerpoint/2010/main" val="238030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6288B64-F5E8-BF4F-8EF3-3442CF122A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6" y="623464"/>
            <a:ext cx="4540024" cy="4993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378153-935C-A84F-A8FB-D7042FFD397E}"/>
              </a:ext>
            </a:extLst>
          </p:cNvPr>
          <p:cNvSpPr txBox="1"/>
          <p:nvPr/>
        </p:nvSpPr>
        <p:spPr>
          <a:xfrm>
            <a:off x="999052" y="5757482"/>
            <a:ext cx="44040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Рис. 3. Распределение потенциала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4934C-FB1D-2640-9515-0400ABCB3E4F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4</a:t>
            </a:r>
            <a:endParaRPr lang="en-US" dirty="0"/>
          </a:p>
          <a:p>
            <a:endParaRPr lang="ru-RU" sz="1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C64BC06-46C9-F34A-97B5-C6237A6F2D9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89" y="623464"/>
            <a:ext cx="4540024" cy="49930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2125E9-FCDF-0E42-8664-733EEDE5465E}"/>
              </a:ext>
            </a:extLst>
          </p:cNvPr>
          <p:cNvSpPr txBox="1"/>
          <p:nvPr/>
        </p:nvSpPr>
        <p:spPr>
          <a:xfrm>
            <a:off x="6720889" y="5803649"/>
            <a:ext cx="45400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/>
              <a:t>Рис. 4. Распределения плотности заряда частиц </a:t>
            </a:r>
          </a:p>
        </p:txBody>
      </p:sp>
    </p:spTree>
    <p:extLst>
      <p:ext uri="{BB962C8B-B14F-4D97-AF65-F5344CB8AC3E}">
        <p14:creationId xmlns:p14="http://schemas.microsoft.com/office/powerpoint/2010/main" val="3579921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A9261D-90BB-844A-8C58-CE2A00F318E0}"/>
              </a:ext>
            </a:extLst>
          </p:cNvPr>
          <p:cNvSpPr txBox="1"/>
          <p:nvPr/>
        </p:nvSpPr>
        <p:spPr>
          <a:xfrm>
            <a:off x="2386664" y="260468"/>
            <a:ext cx="7162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/>
              <a:t>Аналитическое описание процессов нейтрализации</a:t>
            </a:r>
          </a:p>
        </p:txBody>
      </p:sp>
      <p:pic>
        <p:nvPicPr>
          <p:cNvPr id="4097" name="Picture 1" descr="page32image23671808">
            <a:extLst>
              <a:ext uri="{FF2B5EF4-FFF2-40B4-BE49-F238E27FC236}">
                <a16:creationId xmlns:a16="http://schemas.microsoft.com/office/drawing/2014/main" id="{8B574874-F207-774B-881A-E04371BF1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30" y="790247"/>
            <a:ext cx="4851570" cy="220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461800-DEBD-0149-9F89-410444726F09}"/>
              </a:ext>
            </a:extLst>
          </p:cNvPr>
          <p:cNvSpPr txBox="1"/>
          <p:nvPr/>
        </p:nvSpPr>
        <p:spPr>
          <a:xfrm>
            <a:off x="6735899" y="3031237"/>
            <a:ext cx="5309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Рис. 5. Кулоновское взаимодействие электрона и иона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BB8CF-CE2D-2E49-B395-64C7829E03C3}"/>
              </a:ext>
            </a:extLst>
          </p:cNvPr>
          <p:cNvSpPr txBox="1"/>
          <p:nvPr/>
        </p:nvSpPr>
        <p:spPr>
          <a:xfrm>
            <a:off x="270617" y="790247"/>
            <a:ext cx="53027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ЗСЭ и ЗСИ в полярной системе координат: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7E6CD9-FF4F-6B4C-BA03-0CB3119AA81B}"/>
                  </a:ext>
                </a:extLst>
              </p:cNvPr>
              <p:cNvSpPr txBox="1"/>
              <p:nvPr/>
            </p:nvSpPr>
            <p:spPr>
              <a:xfrm>
                <a:off x="270978" y="1336521"/>
                <a:ext cx="4782029" cy="13697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f>
                                <m:f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ru-RU" sz="2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ru-RU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p>
                                          <m:r>
                                            <a:rPr lang="ru-RU" sz="2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acc>
                                  <m:r>
                                    <a:rPr lang="ru-RU" sz="2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ru-RU" sz="2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acc>
                                    <m:accPr>
                                      <m:chr m:val="̇"/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p>
                                        <m:sSupPr>
                                          <m:ctrlPr>
                                            <a:rPr lang="ru-RU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p>
                                          <m:r>
                                            <a:rPr lang="ru-RU" sz="2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acc>
                                </m:e>
                              </m:d>
                              <m:r>
                                <a:rPr lang="ru-RU" sz="2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2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2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ru-RU" sz="2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ru-RU" sz="2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ru-RU" sz="2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ru-RU" sz="2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𝑚𝑟</m:t>
                                  </m:r>
                                </m:e>
                                <m:sup>
                                  <m:r>
                                    <a:rPr lang="ru-RU" sz="26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acc>
                                <m:accPr>
                                  <m:chr m:val="̇"/>
                                  <m:ctrlP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ru-RU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ru-RU" sz="26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u-RU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𝑚𝑣</m:t>
                              </m:r>
                            </m:e>
                          </m:eqArr>
                          <m: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</m:oMath>
                  </m:oMathPara>
                </a14:m>
                <a:endParaRPr lang="ru-RU" sz="2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7E6CD9-FF4F-6B4C-BA03-0CB3119AA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78" y="1336521"/>
                <a:ext cx="4782029" cy="1369734"/>
              </a:xfrm>
              <a:prstGeom prst="rect">
                <a:avLst/>
              </a:prstGeom>
              <a:blipFill>
                <a:blip r:embed="rId3"/>
                <a:stretch>
                  <a:fillRect l="-49072" t="-213761" r="-265" b="-3045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748FB69-74C7-0846-AE85-7534FF01B04A}"/>
              </a:ext>
            </a:extLst>
          </p:cNvPr>
          <p:cNvSpPr txBox="1"/>
          <p:nvPr/>
        </p:nvSpPr>
        <p:spPr>
          <a:xfrm>
            <a:off x="251448" y="4049602"/>
            <a:ext cx="30039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Прицельный параметр: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C36441-D110-EF42-841B-D99625C26E57}"/>
                  </a:ext>
                </a:extLst>
              </p:cNvPr>
              <p:cNvSpPr txBox="1"/>
              <p:nvPr/>
            </p:nvSpPr>
            <p:spPr>
              <a:xfrm>
                <a:off x="3224341" y="3829553"/>
                <a:ext cx="2591774" cy="833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400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ru-RU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m:rPr>
                          <m:sty m:val="p"/>
                        </m:rPr>
                        <a:rPr lang="ru-RU" sz="2400" i="0">
                          <a:latin typeface="Cambria Math" panose="02040503050406030204" pitchFamily="18" charset="0"/>
                        </a:rPr>
                        <m:t>ctg</m:t>
                      </m:r>
                      <m:f>
                        <m:fPr>
                          <m:ctrlPr>
                            <a:rPr lang="ru-RU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ru-R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ru-RU" sz="2400" i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num>
                        <m:den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C36441-D110-EF42-841B-D99625C26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41" y="3829553"/>
                <a:ext cx="2591774" cy="833626"/>
              </a:xfrm>
              <a:prstGeom prst="rect">
                <a:avLst/>
              </a:prstGeom>
              <a:blipFill>
                <a:blip r:embed="rId4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228B2FE-8DED-D547-860F-89A341FBC5FC}"/>
              </a:ext>
            </a:extLst>
          </p:cNvPr>
          <p:cNvSpPr txBox="1"/>
          <p:nvPr/>
        </p:nvSpPr>
        <p:spPr>
          <a:xfrm>
            <a:off x="5536231" y="184543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FFBEBF-0B72-8C49-A720-A60E48779271}"/>
                  </a:ext>
                </a:extLst>
              </p:cNvPr>
              <p:cNvSpPr txBox="1"/>
              <p:nvPr/>
            </p:nvSpPr>
            <p:spPr>
              <a:xfrm>
                <a:off x="262735" y="2839061"/>
                <a:ext cx="6473163" cy="939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14000"/>
                  </a:lnSpc>
                </a:pPr>
                <a:r>
                  <a:rPr lang="ru-RU" dirty="0"/>
                  <a:t>где </a:t>
                </a:r>
                <a:r>
                  <a:rPr lang="en-US" i="1" dirty="0"/>
                  <a:t>r</a:t>
                </a:r>
                <a:r>
                  <a:rPr lang="ru-RU" i="1" dirty="0"/>
                  <a:t>, </a:t>
                </a:r>
                <a:r>
                  <a:rPr lang="en-US" i="1" dirty="0">
                    <a:sym typeface="Symbol" pitchFamily="2" charset="2"/>
                  </a:rPr>
                  <a:t></a:t>
                </a:r>
                <a:r>
                  <a:rPr lang="en-US" i="1" dirty="0"/>
                  <a:t> </a:t>
                </a:r>
                <a:r>
                  <a:rPr lang="ru-RU" dirty="0"/>
                  <a:t>- координаты электрона</a:t>
                </a:r>
                <a:r>
                  <a:rPr lang="en-US" dirty="0"/>
                  <a:t>;</a:t>
                </a:r>
                <a:r>
                  <a:rPr lang="ru-RU" dirty="0"/>
                  <a:t> </a:t>
                </a:r>
                <a:r>
                  <a:rPr lang="en-US" i="1" dirty="0"/>
                  <a:t>m</a:t>
                </a:r>
                <a:r>
                  <a:rPr lang="ru-RU" dirty="0"/>
                  <a:t> – его масса;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– прицельный параметр; </a:t>
                </a:r>
                <a:r>
                  <a:rPr lang="en-US" i="1" dirty="0"/>
                  <a:t>Z</a:t>
                </a:r>
                <a:r>
                  <a:rPr lang="ru-RU" i="1" baseline="-25000" dirty="0"/>
                  <a:t>1</a:t>
                </a:r>
                <a:r>
                  <a:rPr lang="ru-RU" i="1" dirty="0"/>
                  <a:t>, </a:t>
                </a:r>
                <a:r>
                  <a:rPr lang="en-US" i="1" dirty="0"/>
                  <a:t>Z</a:t>
                </a:r>
                <a:r>
                  <a:rPr lang="ru-RU" i="1" baseline="-25000" dirty="0"/>
                  <a:t>2</a:t>
                </a:r>
                <a:r>
                  <a:rPr lang="ru-RU" i="1" dirty="0"/>
                  <a:t> – </a:t>
                </a:r>
                <a:r>
                  <a:rPr lang="ru-RU" dirty="0"/>
                  <a:t>заряды частиц</a:t>
                </a:r>
                <a:r>
                  <a:rPr lang="en-US" dirty="0"/>
                  <a:t>;</a:t>
                </a:r>
                <a:r>
                  <a:rPr lang="ru-RU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latin typeface="Cambria Math" panose="02040503050406030204" pitchFamily="18" charset="0"/>
                      </a:rPr>
                      <m:t>k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ru-RU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ϵ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Н </m:t>
                        </m:r>
                        <m:sSup>
                          <m:sSupPr>
                            <m:ctrlPr>
                              <a:rPr lang="ru-RU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Кл</m:t>
                            </m:r>
                          </m:e>
                          <m:sup>
                            <m:r>
                              <a:rPr lang="ru-RU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;</a:t>
                </a:r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FFBEBF-0B72-8C49-A720-A60E48779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35" y="2839061"/>
                <a:ext cx="6473163" cy="939616"/>
              </a:xfrm>
              <a:prstGeom prst="rect">
                <a:avLst/>
              </a:prstGeom>
              <a:blipFill>
                <a:blip r:embed="rId5"/>
                <a:stretch>
                  <a:fillRect l="-783" t="-2667" r="-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FE4414F-4605-914C-8A92-EDEF2B42A33A}"/>
              </a:ext>
            </a:extLst>
          </p:cNvPr>
          <p:cNvSpPr txBox="1"/>
          <p:nvPr/>
        </p:nvSpPr>
        <p:spPr>
          <a:xfrm>
            <a:off x="239498" y="4773251"/>
            <a:ext cx="115355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200" dirty="0"/>
              <a:t>С учетом того, что скорость налетающей частицы определяется напряжением </a:t>
            </a:r>
            <a:r>
              <a:rPr lang="en-US" sz="2200" i="1" dirty="0"/>
              <a:t>U</a:t>
            </a:r>
            <a:r>
              <a:rPr lang="ru-RU" sz="2200" i="1" dirty="0"/>
              <a:t>, </a:t>
            </a:r>
            <a:r>
              <a:rPr lang="ru-RU" sz="2200" dirty="0"/>
              <a:t>сечение процесса аннигиляции можно представить как: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04030C-087A-0944-8E24-1558DB3CAFE1}"/>
                  </a:ext>
                </a:extLst>
              </p:cNvPr>
              <p:cNvSpPr txBox="1"/>
              <p:nvPr/>
            </p:nvSpPr>
            <p:spPr>
              <a:xfrm>
                <a:off x="-160898" y="5489205"/>
                <a:ext cx="2128982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ru-RU" sz="2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ru-RU" sz="2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6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𝜌</m:t>
                          </m:r>
                        </m:e>
                        <m:sup>
                          <m:r>
                            <a:rPr lang="ru-RU" sz="2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sz="26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m:oMathPara>
                </a14:m>
                <a:endParaRPr lang="ru-RU" sz="2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04030C-087A-0944-8E24-1558DB3CA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0898" y="5489205"/>
                <a:ext cx="2128982" cy="692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5B0D5D-FF86-C342-8D55-C766E4A2146B}"/>
                  </a:ext>
                </a:extLst>
              </p:cNvPr>
              <p:cNvSpPr txBox="1"/>
              <p:nvPr/>
            </p:nvSpPr>
            <p:spPr>
              <a:xfrm>
                <a:off x="1765243" y="5646753"/>
                <a:ext cx="275498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2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ρ</m:t>
                    </m:r>
                  </m:oMath>
                </a14:m>
                <a:r>
                  <a:rPr lang="ru-RU" sz="2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вычисляется из:</a:t>
                </a:r>
                <a:endParaRPr lang="ru-RU" sz="2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5B0D5D-FF86-C342-8D55-C766E4A21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243" y="5646753"/>
                <a:ext cx="2754985" cy="430887"/>
              </a:xfrm>
              <a:prstGeom prst="rect">
                <a:avLst/>
              </a:prstGeom>
              <a:blipFill>
                <a:blip r:embed="rId7"/>
                <a:stretch>
                  <a:fillRect l="-3211" t="-8571" r="-1376" b="-2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7870CF-7DDF-6F4F-BDD7-5A683E8AFB80}"/>
                  </a:ext>
                </a:extLst>
              </p:cNvPr>
              <p:cNvSpPr txBox="1"/>
              <p:nvPr/>
            </p:nvSpPr>
            <p:spPr>
              <a:xfrm>
                <a:off x="4542603" y="5336613"/>
                <a:ext cx="6764154" cy="1020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sz="2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ru-RU" sz="2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d>
                      <m:dPr>
                        <m:ctrlP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ru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ru-RU" sz="26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ru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ru-RU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ru-RU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26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ru-RU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num>
                                      <m:den>
                                        <m:r>
                                          <a:rPr lang="ru-RU" sz="2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ru-RU" sz="2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ru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ru-RU" sz="2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p>
                                <m:r>
                                  <a:rPr lang="ru-RU" sz="2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ru-RU" sz="2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− 1</m:t>
                        </m:r>
                      </m:e>
                    </m:d>
                  </m:oMath>
                </a14:m>
                <a:r>
                  <a:rPr lang="ru-RU" sz="2600" dirty="0"/>
                  <a:t>, при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600" dirty="0"/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7870CF-7DDF-6F4F-BDD7-5A683E8AF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03" y="5336613"/>
                <a:ext cx="6764154" cy="1020921"/>
              </a:xfrm>
              <a:prstGeom prst="rect">
                <a:avLst/>
              </a:prstGeom>
              <a:blipFill>
                <a:blip r:embed="rId8"/>
                <a:stretch>
                  <a:fillRect r="-7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214E769-1CB9-1E4E-BE1D-465EFFEFE122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5</a:t>
            </a:r>
            <a:endParaRPr lang="en-US" dirty="0"/>
          </a:p>
          <a:p>
            <a:endParaRPr lang="ru-RU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8ECAC-98F7-4E46-810A-0F08E8C836E8}"/>
              </a:ext>
            </a:extLst>
          </p:cNvPr>
          <p:cNvSpPr txBox="1"/>
          <p:nvPr/>
        </p:nvSpPr>
        <p:spPr>
          <a:xfrm>
            <a:off x="5839789" y="411115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726D7-4281-A348-AC4C-E66FE5435083}"/>
              </a:ext>
            </a:extLst>
          </p:cNvPr>
          <p:cNvSpPr txBox="1"/>
          <p:nvPr/>
        </p:nvSpPr>
        <p:spPr>
          <a:xfrm>
            <a:off x="11285580" y="571511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05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ED6D1-7456-CD4F-9F7B-449DC8100AE1}"/>
              </a:ext>
            </a:extLst>
          </p:cNvPr>
          <p:cNvSpPr txBox="1"/>
          <p:nvPr/>
        </p:nvSpPr>
        <p:spPr>
          <a:xfrm>
            <a:off x="4338948" y="144966"/>
            <a:ext cx="3514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Математическая модель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439043-AF02-EF49-8AE8-4BB017017560}"/>
                  </a:ext>
                </a:extLst>
              </p:cNvPr>
              <p:cNvSpPr txBox="1"/>
              <p:nvPr/>
            </p:nvSpPr>
            <p:spPr>
              <a:xfrm>
                <a:off x="299228" y="708386"/>
                <a:ext cx="3150350" cy="2618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ru-RU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ru-RU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ru-RU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ru-RU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ru-RU" sz="26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ru-RU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6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ru-RU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2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ru-RU" sz="2600" i="1">
                                          <a:latin typeface="Cambria Math" panose="02040503050406030204" pitchFamily="18" charset="0"/>
                                        </a:rPr>
                                        <m:t>𝑒𝑙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f>
                                <m:fPr>
                                  <m:ctrlPr>
                                    <a:rPr lang="ru-RU" sz="2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600" i="1">
                                      <a:latin typeface="Cambria Math" panose="02040503050406030204" pitchFamily="18" charset="0"/>
                                    </a:rPr>
                                    <m:t>𝑑𝑛</m:t>
                                  </m:r>
                                </m:num>
                                <m:den>
                                  <m:r>
                                    <a:rPr lang="ru-RU" sz="26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ru-RU" sz="2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</m:acc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ru-RU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⃗"/>
                                  <m:ctrlPr>
                                    <a:rPr lang="ru-RU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ru-RU" sz="2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439043-AF02-EF49-8AE8-4BB017017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28" y="708386"/>
                <a:ext cx="3150350" cy="2618858"/>
              </a:xfrm>
              <a:prstGeom prst="rect">
                <a:avLst/>
              </a:prstGeom>
              <a:blipFill>
                <a:blip r:embed="rId2"/>
                <a:stretch>
                  <a:fillRect r="-1606" b="-4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594BF-FE48-8F4A-AC69-431972E37764}"/>
                  </a:ext>
                </a:extLst>
              </p:cNvPr>
              <p:cNvSpPr txBox="1"/>
              <p:nvPr/>
            </p:nvSpPr>
            <p:spPr>
              <a:xfrm>
                <a:off x="4988409" y="823323"/>
                <a:ext cx="5729286" cy="2463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num>
                                <m:den>
                                  <m:r>
                                    <a:rPr lang="en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ru-R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" sz="240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" sz="240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acc>
                                    <m:accPr>
                                      <m:chr m:val="⃗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ru-RU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=2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1594BF-FE48-8F4A-AC69-431972E3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409" y="823323"/>
                <a:ext cx="5729286" cy="2463751"/>
              </a:xfrm>
              <a:prstGeom prst="rect">
                <a:avLst/>
              </a:prstGeom>
              <a:blipFill>
                <a:blip r:embed="rId3"/>
                <a:stretch>
                  <a:fillRect r="-163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Двойная стрелка влево/вправо 11">
            <a:extLst>
              <a:ext uri="{FF2B5EF4-FFF2-40B4-BE49-F238E27FC236}">
                <a16:creationId xmlns:a16="http://schemas.microsoft.com/office/drawing/2014/main" id="{3657D11E-29E7-7344-8EE4-29CA8BDE28D1}"/>
              </a:ext>
            </a:extLst>
          </p:cNvPr>
          <p:cNvSpPr/>
          <p:nvPr/>
        </p:nvSpPr>
        <p:spPr>
          <a:xfrm>
            <a:off x="3676302" y="1899276"/>
            <a:ext cx="884546" cy="237078"/>
          </a:xfrm>
          <a:prstGeom prst="left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5FB38-D618-1249-8AF0-F3B9F2DB93AE}"/>
                  </a:ext>
                </a:extLst>
              </p:cNvPr>
              <p:cNvSpPr txBox="1"/>
              <p:nvPr/>
            </p:nvSpPr>
            <p:spPr>
              <a:xfrm>
                <a:off x="299228" y="3429000"/>
                <a:ext cx="11892772" cy="2371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14000"/>
                  </a:lnSpc>
                  <a:buAutoNum type="arabicParenR"/>
                </a:pPr>
                <a:r>
                  <a:rPr lang="ru-RU" sz="2400" dirty="0"/>
                  <a:t>Квазистационарная задача, </a:t>
                </a:r>
                <a:r>
                  <a:rPr lang="ru-RU" sz="2400" i="1" dirty="0"/>
                  <a:t>В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ru-RU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0, </m:t>
                    </m:r>
                    <m:r>
                      <m:rPr>
                        <m:sty m:val="p"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400" dirty="0"/>
                  <a:t> = 0</a:t>
                </a:r>
              </a:p>
              <a:p>
                <a:pPr marL="342900" indent="-342900">
                  <a:lnSpc>
                    <a:spcPct val="114000"/>
                  </a:lnSpc>
                  <a:buAutoNum type="arabicParenR"/>
                </a:pPr>
                <a:r>
                  <a:rPr lang="ru-RU" sz="2400" dirty="0"/>
                  <a:t>Холодные газодинамические потоки</a:t>
                </a:r>
                <a:r>
                  <a:rPr lang="en-US" sz="2400" dirty="0"/>
                  <a:t> </a:t>
                </a:r>
                <a:endParaRPr lang="ru-RU" sz="2400" dirty="0"/>
              </a:p>
              <a:p>
                <a:pPr marL="342900" indent="-342900">
                  <a:lnSpc>
                    <a:spcPct val="114000"/>
                  </a:lnSpc>
                  <a:buAutoNum type="arabicParenR"/>
                </a:pPr>
                <a:r>
                  <a:rPr lang="ru-RU" sz="2400" dirty="0"/>
                  <a:t>Собственное магнитное поле частиц нулевое</a:t>
                </a:r>
                <a:endParaRPr lang="en-US" sz="2400" dirty="0"/>
              </a:p>
              <a:p>
                <a:pPr marL="342900" indent="-342900">
                  <a:lnSpc>
                    <a:spcPct val="114000"/>
                  </a:lnSpc>
                  <a:buFontTx/>
                  <a:buAutoNum type="arabicParenR"/>
                </a:pPr>
                <a:r>
                  <a:rPr lang="en-US" sz="2400" dirty="0"/>
                  <a:t>n = n</a:t>
                </a:r>
                <a:r>
                  <a:rPr lang="en-US" sz="2400" baseline="-25000" dirty="0"/>
                  <a:t>(n)</a:t>
                </a:r>
                <a:r>
                  <a:rPr lang="en-US" sz="2400" dirty="0"/>
                  <a:t> – n</a:t>
                </a:r>
                <a:r>
                  <a:rPr lang="en-US" sz="2400" baseline="-25000" dirty="0"/>
                  <a:t>(v)</a:t>
                </a:r>
              </a:p>
              <a:p>
                <a:pPr marL="342900" indent="-342900">
                  <a:lnSpc>
                    <a:spcPct val="114000"/>
                  </a:lnSpc>
                  <a:buAutoNum type="arabicParenR"/>
                </a:pPr>
                <a:r>
                  <a:rPr lang="ru-RU" sz="2400" dirty="0"/>
                  <a:t>Одномерная задача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55FB38-D618-1249-8AF0-F3B9F2DB9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28" y="3429000"/>
                <a:ext cx="11892772" cy="2371483"/>
              </a:xfrm>
              <a:prstGeom prst="rect">
                <a:avLst/>
              </a:prstGeom>
              <a:blipFill>
                <a:blip r:embed="rId4"/>
                <a:stretch>
                  <a:fillRect l="-853" b="-48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2252F08-5F86-964B-A212-240A0925F90B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6</a:t>
            </a:r>
            <a:endParaRPr lang="en-US" dirty="0"/>
          </a:p>
          <a:p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1869A0-06BD-CF47-A871-C3B5F9169EE6}"/>
              </a:ext>
            </a:extLst>
          </p:cNvPr>
          <p:cNvSpPr txBox="1"/>
          <p:nvPr/>
        </p:nvSpPr>
        <p:spPr>
          <a:xfrm>
            <a:off x="11506955" y="19516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761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5">
                <a:extLst>
                  <a:ext uri="{FF2B5EF4-FFF2-40B4-BE49-F238E27FC236}">
                    <a16:creationId xmlns:a16="http://schemas.microsoft.com/office/drawing/2014/main" id="{B7A32E91-1CFE-6444-9E2A-0DB8B0EBFA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3509617"/>
                  </p:ext>
                </p:extLst>
              </p:nvPr>
            </p:nvGraphicFramePr>
            <p:xfrm>
              <a:off x="2115670" y="213999"/>
              <a:ext cx="7960660" cy="4094652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980330">
                      <a:extLst>
                        <a:ext uri="{9D8B030D-6E8A-4147-A177-3AD203B41FA5}">
                          <a16:colId xmlns:a16="http://schemas.microsoft.com/office/drawing/2014/main" val="1072815881"/>
                        </a:ext>
                      </a:extLst>
                    </a:gridCol>
                    <a:gridCol w="3980330">
                      <a:extLst>
                        <a:ext uri="{9D8B030D-6E8A-4147-A177-3AD203B41FA5}">
                          <a16:colId xmlns:a16="http://schemas.microsoft.com/office/drawing/2014/main" val="4175879981"/>
                        </a:ext>
                      </a:extLst>
                    </a:gridCol>
                  </a:tblGrid>
                  <a:tr h="520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Для ионов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Для электронов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1121288"/>
                      </a:ext>
                    </a:extLst>
                  </a:tr>
                  <a:tr h="8984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ru-RU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sSup>
                                  <m:sSup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2400" i="1">
                                                <a:latin typeface="Cambria Math" panose="02040503050406030204" pitchFamily="18" charset="0"/>
                                                <a:sym typeface="Symbol" pitchFamily="2" charset="2"/>
                                              </a:rPr>
                                              <m:t>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ru-RU" sz="2400" i="1">
                                                <a:latin typeface="Cambria Math" panose="02040503050406030204" pitchFamily="18" charset="0"/>
                                                <a:sym typeface="Symbol" pitchFamily="2" charset="2"/>
                                              </a:rPr>
                                              <m:t>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marL="900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𝑒𝑙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𝑒𝑥𝑝</m:t>
                                </m:r>
                                <m:d>
                                  <m:d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ru-RU" sz="2400">
                                            <a:latin typeface="Cambria Math" panose="02040503050406030204" pitchFamily="18" charset="0"/>
                                          </a:rPr>
                                          <m:t>ϕ</m:t>
                                        </m:r>
                                      </m:num>
                                      <m:den>
                                        <m: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  <m:t>𝑘𝑇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037199"/>
                      </a:ext>
                    </a:extLst>
                  </a:tr>
                  <a:tr h="12012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f>
                                          <m:fPr>
                                            <m:ctrlP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num>
                                          <m:den>
                                            <m: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ru-RU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>
                                                    <a:latin typeface="Cambria Math" panose="02040503050406030204" pitchFamily="18" charset="0"/>
                                                    <a:sym typeface="Symbol" pitchFamily="2" charset="2"/>
                                                  </a:rPr>
                                                  <m:t>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ru-RU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ru-RU" sz="2400" i="1">
                                                    <a:latin typeface="Cambria Math" panose="02040503050406030204" pitchFamily="18" charset="0"/>
                                                    <a:sym typeface="Symbol" pitchFamily="2" charset="2"/>
                                                  </a:rPr>
                                                  <m:t>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𝑒𝑙</m:t>
                                    </m:r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  <m: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  <m:t>𝑘𝑇</m:t>
                                            </m:r>
                                          </m:num>
                                          <m:den>
                                            <m:r>
                                              <a:rPr lang="ru-RU" sz="2400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00655752"/>
                      </a:ext>
                    </a:extLst>
                  </a:tr>
                  <a:tr h="9541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𝑒𝑙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𝑒𝑙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24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𝑒𝑙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072367"/>
                      </a:ext>
                    </a:extLst>
                  </a:tr>
                  <a:tr h="5203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u-RU" sz="2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ru-RU" sz="2400" i="1" dirty="0">
                                    <a:latin typeface="Cambria Math" panose="02040503050406030204" pitchFamily="18" charset="0"/>
                                  </a:rPr>
                                  <m:t>)=0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ru-RU" sz="2400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ru-RU" sz="2400" i="1" dirty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ru-RU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135099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5">
                <a:extLst>
                  <a:ext uri="{FF2B5EF4-FFF2-40B4-BE49-F238E27FC236}">
                    <a16:creationId xmlns:a16="http://schemas.microsoft.com/office/drawing/2014/main" id="{B7A32E91-1CFE-6444-9E2A-0DB8B0EBFA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3509617"/>
                  </p:ext>
                </p:extLst>
              </p:nvPr>
            </p:nvGraphicFramePr>
            <p:xfrm>
              <a:off x="2115670" y="213999"/>
              <a:ext cx="7960660" cy="4094652"/>
            </p:xfrm>
            <a:graphic>
              <a:graphicData uri="http://schemas.openxmlformats.org/drawingml/2006/table">
                <a:tbl>
                  <a:tblPr>
                    <a:tableStyleId>{5940675A-B579-460E-94D1-54222C63F5DA}</a:tableStyleId>
                  </a:tblPr>
                  <a:tblGrid>
                    <a:gridCol w="3980330">
                      <a:extLst>
                        <a:ext uri="{9D8B030D-6E8A-4147-A177-3AD203B41FA5}">
                          <a16:colId xmlns:a16="http://schemas.microsoft.com/office/drawing/2014/main" val="1072815881"/>
                        </a:ext>
                      </a:extLst>
                    </a:gridCol>
                    <a:gridCol w="3980330">
                      <a:extLst>
                        <a:ext uri="{9D8B030D-6E8A-4147-A177-3AD203B41FA5}">
                          <a16:colId xmlns:a16="http://schemas.microsoft.com/office/drawing/2014/main" val="4175879981"/>
                        </a:ext>
                      </a:extLst>
                    </a:gridCol>
                  </a:tblGrid>
                  <a:tr h="5203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Для ионов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/>
                            <a:t>Для электронов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31121288"/>
                      </a:ext>
                    </a:extLst>
                  </a:tr>
                  <a:tr h="89844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0000" anchor="ctr">
                        <a:blipFill>
                          <a:blip r:embed="rId2"/>
                          <a:stretch>
                            <a:fillRect t="-59155" r="-100318" b="-3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59155" r="-318" b="-3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5037199"/>
                      </a:ext>
                    </a:extLst>
                  </a:tr>
                  <a:tr h="120127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18947" r="-100318" b="-12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118947" r="-318" b="-12736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0655752"/>
                      </a:ext>
                    </a:extLst>
                  </a:tr>
                  <a:tr h="954171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73684" r="-100318" b="-5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273684" r="-318" b="-59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072367"/>
                      </a:ext>
                    </a:extLst>
                  </a:tr>
                  <a:tr h="520378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692683" r="-100318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000" t="-692683" r="-318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5099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732566-FF63-ED4A-8B87-4583D320CD62}"/>
                  </a:ext>
                </a:extLst>
              </p:cNvPr>
              <p:cNvSpPr txBox="1"/>
              <p:nvPr/>
            </p:nvSpPr>
            <p:spPr>
              <a:xfrm>
                <a:off x="272930" y="5038738"/>
                <a:ext cx="7841260" cy="680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200" dirty="0"/>
                  <a:t>Условие нейтрализации: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d>
                          <m:dPr>
                            <m:ctrlPr>
                              <a:rPr lang="ru-RU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sSub>
                      <m:sSub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d>
                          <m:dPr>
                            <m:ctrlPr>
                              <a:rPr lang="ru-RU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d>
                      <m:d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ru-RU" sz="2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732566-FF63-ED4A-8B87-4583D320C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0" y="5038738"/>
                <a:ext cx="7841260" cy="680636"/>
              </a:xfrm>
              <a:prstGeom prst="rect">
                <a:avLst/>
              </a:prstGeom>
              <a:blipFill>
                <a:blip r:embed="rId3"/>
                <a:stretch>
                  <a:fillRect l="-971" b="-5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55D66-78B0-1347-BA84-AEBF03B03655}"/>
                  </a:ext>
                </a:extLst>
              </p:cNvPr>
              <p:cNvSpPr txBox="1"/>
              <p:nvPr/>
            </p:nvSpPr>
            <p:spPr>
              <a:xfrm>
                <a:off x="272931" y="5837131"/>
                <a:ext cx="119190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ru-RU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200" dirty="0"/>
                  <a:t>- </a:t>
                </a:r>
                <a:r>
                  <a:rPr lang="ru-RU" sz="2200" dirty="0"/>
                  <a:t>функция, описывающая изменение концентраций частиц вследствие нейтрализации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9955D66-78B0-1347-BA84-AEBF03B03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1" y="5837131"/>
                <a:ext cx="11919070" cy="430887"/>
              </a:xfrm>
              <a:prstGeom prst="rect">
                <a:avLst/>
              </a:prstGeom>
              <a:blipFill>
                <a:blip r:embed="rId4"/>
                <a:stretch>
                  <a:fillRect l="-319" t="-8571" b="-28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797472F-6C1D-4F43-BB8E-A3A5C81735E4}"/>
              </a:ext>
            </a:extLst>
          </p:cNvPr>
          <p:cNvSpPr txBox="1"/>
          <p:nvPr/>
        </p:nvSpPr>
        <p:spPr>
          <a:xfrm>
            <a:off x="3375223" y="4458251"/>
            <a:ext cx="54415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Таблица 1. Начальные и граничные условия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00CE1-8E26-3C46-A9C8-CA323FCE2D3A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7</a:t>
            </a:r>
            <a:endParaRPr lang="en-US" dirty="0"/>
          </a:p>
          <a:p>
            <a:endParaRPr lang="ru-RU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DC8F8-C6A6-CD49-A707-CB285F669334}"/>
              </a:ext>
            </a:extLst>
          </p:cNvPr>
          <p:cNvSpPr txBox="1"/>
          <p:nvPr/>
        </p:nvSpPr>
        <p:spPr>
          <a:xfrm>
            <a:off x="8202968" y="522425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ru-RU" dirty="0"/>
              <a:t>5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02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DF0C1-B7D5-E444-A48C-9EE87527EB96}"/>
              </a:ext>
            </a:extLst>
          </p:cNvPr>
          <p:cNvSpPr txBox="1"/>
          <p:nvPr/>
        </p:nvSpPr>
        <p:spPr>
          <a:xfrm>
            <a:off x="3663282" y="152400"/>
            <a:ext cx="4865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/>
              <a:t>Численная оценка нейтрализации.</a:t>
            </a:r>
          </a:p>
        </p:txBody>
      </p:sp>
      <p:pic>
        <p:nvPicPr>
          <p:cNvPr id="7169" name="Picture 1" descr="page41image23974576">
            <a:extLst>
              <a:ext uri="{FF2B5EF4-FFF2-40B4-BE49-F238E27FC236}">
                <a16:creationId xmlns:a16="http://schemas.microsoft.com/office/drawing/2014/main" id="{1AD31B08-222C-DE41-BBD0-BA45BFEED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648" y="504093"/>
            <a:ext cx="4865436" cy="472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A5EE7-8530-7847-B458-CBFDCBED5A92}"/>
                  </a:ext>
                </a:extLst>
              </p:cNvPr>
              <p:cNvSpPr txBox="1"/>
              <p:nvPr/>
            </p:nvSpPr>
            <p:spPr>
              <a:xfrm>
                <a:off x="7467811" y="5120545"/>
                <a:ext cx="42371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dirty="0"/>
                  <a:t>Рис. 6. Пример распределения частиц в области нейтрализации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dirty="0"/>
                  <a:t>) и трубке тока</a:t>
                </a:r>
                <a:r>
                  <a:rPr lang="en-US" dirty="0"/>
                  <a:t> </a:t>
                </a:r>
                <a:r>
                  <a:rPr lang="ru-RU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dirty="0"/>
                  <a:t>)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0A5EE7-8530-7847-B458-CBFDCBED5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811" y="5120545"/>
                <a:ext cx="4237109" cy="923330"/>
              </a:xfrm>
              <a:prstGeom prst="rect">
                <a:avLst/>
              </a:prstGeom>
              <a:blipFill>
                <a:blip r:embed="rId3"/>
                <a:stretch>
                  <a:fillRect t="-2740" r="-299" b="-95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61D39AA-6141-2343-852A-55C16C07B25D}"/>
              </a:ext>
            </a:extLst>
          </p:cNvPr>
          <p:cNvSpPr txBox="1"/>
          <p:nvPr/>
        </p:nvSpPr>
        <p:spPr>
          <a:xfrm>
            <a:off x="504092" y="642592"/>
            <a:ext cx="6649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Для численной оценки был разработан алгоритм на языке программирования </a:t>
            </a:r>
            <a:r>
              <a:rPr lang="en-US" sz="2000" dirty="0"/>
              <a:t>Python.</a:t>
            </a:r>
            <a:endParaRPr lang="ru-RU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DC6923-B97A-C745-A536-017770EF1A13}"/>
                  </a:ext>
                </a:extLst>
              </p:cNvPr>
              <p:cNvSpPr txBox="1"/>
              <p:nvPr/>
            </p:nvSpPr>
            <p:spPr>
              <a:xfrm>
                <a:off x="428677" y="1528821"/>
                <a:ext cx="6649556" cy="2106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ru-RU" sz="2000" dirty="0"/>
                  <a:t>Основные этапы алгоритма:</a:t>
                </a:r>
              </a:p>
              <a:p>
                <a:pPr marL="457200" indent="-457200">
                  <a:lnSpc>
                    <a:spcPct val="110000"/>
                  </a:lnSpc>
                  <a:buAutoNum type="arabicParenR"/>
                </a:pPr>
                <a:r>
                  <a:rPr lang="ru-RU" sz="2000" dirty="0"/>
                  <a:t>Задаем случайное распределение электронов и ионов</a:t>
                </a:r>
              </a:p>
              <a:p>
                <a:pPr marL="457200" indent="-457200">
                  <a:lnSpc>
                    <a:spcPct val="110000"/>
                  </a:lnSpc>
                  <a:buAutoNum type="arabicParenR"/>
                </a:pPr>
                <a:r>
                  <a:rPr lang="ru-RU" sz="2000" dirty="0"/>
                  <a:t>К каждому электрону и иону проводим радиус-вектор и  проверяем условие аннигиляции: </a:t>
                </a:r>
                <a14:m>
                  <m:oMath xmlns:m="http://schemas.openxmlformats.org/officeDocument/2006/math">
                    <m:r>
                      <a:rPr lang="ru-RU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endParaRPr lang="ru-RU" sz="2000" dirty="0"/>
              </a:p>
              <a:p>
                <a:pPr marL="457200" indent="-457200">
                  <a:lnSpc>
                    <a:spcPct val="110000"/>
                  </a:lnSpc>
                  <a:buAutoNum type="arabicParenR"/>
                </a:pPr>
                <a:r>
                  <a:rPr lang="ru-RU" sz="2000" dirty="0"/>
                  <a:t>Рассчитываем распределения потенциала, скоростей частиц, длины свободного пробега иона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DC6923-B97A-C745-A536-017770EF1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77" y="1528821"/>
                <a:ext cx="6649556" cy="2106731"/>
              </a:xfrm>
              <a:prstGeom prst="rect">
                <a:avLst/>
              </a:prstGeom>
              <a:blipFill>
                <a:blip r:embed="rId4"/>
                <a:stretch>
                  <a:fillRect l="-952" t="-1198" b="-41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017D0D-1AB9-554B-99CC-0323BCB897B5}"/>
                  </a:ext>
                </a:extLst>
              </p:cNvPr>
              <p:cNvSpPr txBox="1"/>
              <p:nvPr/>
            </p:nvSpPr>
            <p:spPr>
              <a:xfrm>
                <a:off x="428676" y="4621293"/>
                <a:ext cx="664955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Разбиваем трубку тока (</a:t>
                </a:r>
                <a:r>
                  <a:rPr lang="en-US" sz="2000" i="1" dirty="0">
                    <a:ea typeface="Cambria Math" panose="02040503050406030204" pitchFamily="18" charset="0"/>
                  </a:rPr>
                  <a:t>ds, L</a:t>
                </a:r>
                <a:r>
                  <a:rPr lang="ru-RU" sz="2000" dirty="0"/>
                  <a:t>) на </a:t>
                </a:r>
                <a:r>
                  <a:rPr lang="en-US" sz="2000" dirty="0"/>
                  <a:t>M </a:t>
                </a:r>
                <a:r>
                  <a:rPr lang="ru-RU" sz="2000" dirty="0"/>
                  <a:t>цилиндров площадью </a:t>
                </a:r>
                <a:r>
                  <a:rPr lang="en-US" sz="2000" i="1" dirty="0"/>
                  <a:t>ds</a:t>
                </a:r>
                <a:r>
                  <a:rPr lang="ru-RU" sz="2000" dirty="0"/>
                  <a:t> и длиной </a:t>
                </a:r>
                <a:r>
                  <a:rPr lang="en-US" sz="2000" i="1" dirty="0"/>
                  <a:t>dl</a:t>
                </a:r>
                <a:r>
                  <a:rPr lang="en-US" sz="2000" dirty="0"/>
                  <a:t>, </a:t>
                </a:r>
                <a:r>
                  <a:rPr lang="en-US" sz="2000" i="1" dirty="0"/>
                  <a:t>dl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sz="2000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017D0D-1AB9-554B-99CC-0323BCB89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76" y="4621293"/>
                <a:ext cx="6649555" cy="707886"/>
              </a:xfrm>
              <a:prstGeom prst="rect">
                <a:avLst/>
              </a:prstGeom>
              <a:blipFill>
                <a:blip r:embed="rId5"/>
                <a:stretch>
                  <a:fillRect l="-762" t="-3509" r="-952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BF807A-DBBE-6347-A1E6-E9DD58EB1FED}"/>
                  </a:ext>
                </a:extLst>
              </p:cNvPr>
              <p:cNvSpPr txBox="1"/>
              <p:nvPr/>
            </p:nvSpPr>
            <p:spPr>
              <a:xfrm>
                <a:off x="428677" y="3813895"/>
                <a:ext cx="66495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Концентрации частиц «большие» </a:t>
                </a:r>
                <a:r>
                  <a:rPr lang="en-US" sz="2000" dirty="0"/>
                  <a:t>=&gt;</a:t>
                </a:r>
                <a:r>
                  <a:rPr lang="ru-RU" sz="2000" dirty="0"/>
                  <a:t> большое число итераций. Уменьшаем </a:t>
                </a:r>
                <a:r>
                  <a:rPr lang="en-US" sz="2000" i="1" dirty="0"/>
                  <a:t>S </a:t>
                </a:r>
                <a:r>
                  <a:rPr lang="ru-RU" sz="2000" dirty="0"/>
                  <a:t>до</a:t>
                </a:r>
                <a:r>
                  <a:rPr lang="ru-RU" sz="2000" i="1" dirty="0"/>
                  <a:t> </a:t>
                </a:r>
                <a:r>
                  <a:rPr lang="en-US" sz="2000" i="1" dirty="0"/>
                  <a:t>ds</a:t>
                </a:r>
                <a:r>
                  <a:rPr lang="en-US" sz="2000" dirty="0"/>
                  <a:t>: </a:t>
                </a:r>
                <a:r>
                  <a:rPr lang="en-US" sz="2000" i="1" dirty="0"/>
                  <a:t>ds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000" i="1" dirty="0"/>
                  <a:t>n</a:t>
                </a:r>
                <a:endParaRPr lang="ru-RU" sz="20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BF807A-DBBE-6347-A1E6-E9DD58EB1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77" y="3813895"/>
                <a:ext cx="6649556" cy="707886"/>
              </a:xfrm>
              <a:prstGeom prst="rect">
                <a:avLst/>
              </a:prstGeom>
              <a:blipFill>
                <a:blip r:embed="rId6"/>
                <a:stretch>
                  <a:fillRect l="-762" t="-5263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C06FBC5-4978-0C45-8B0A-D3A138C9E7EF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8</a:t>
            </a:r>
            <a:endParaRPr lang="en-US" dirty="0"/>
          </a:p>
          <a:p>
            <a:endParaRPr lang="ru-RU" sz="1800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8B909EC0-E137-4F4C-8C0A-5F376AAD0176}"/>
              </a:ext>
            </a:extLst>
          </p:cNvPr>
          <p:cNvSpPr/>
          <p:nvPr/>
        </p:nvSpPr>
        <p:spPr>
          <a:xfrm>
            <a:off x="10448014" y="642592"/>
            <a:ext cx="135172" cy="1366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BE35511-6C72-9D4E-8465-394884E02DF3}"/>
              </a:ext>
            </a:extLst>
          </p:cNvPr>
          <p:cNvSpPr/>
          <p:nvPr/>
        </p:nvSpPr>
        <p:spPr>
          <a:xfrm>
            <a:off x="10448014" y="917727"/>
            <a:ext cx="135172" cy="136636"/>
          </a:xfrm>
          <a:prstGeom prst="ellipse">
            <a:avLst/>
          </a:prstGeom>
          <a:solidFill>
            <a:srgbClr val="0035A5">
              <a:alpha val="7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593EE3-6147-9B42-A050-F706849EAD3C}"/>
                  </a:ext>
                </a:extLst>
              </p:cNvPr>
              <p:cNvSpPr txBox="1"/>
              <p:nvPr/>
            </p:nvSpPr>
            <p:spPr>
              <a:xfrm>
                <a:off x="428678" y="5505742"/>
                <a:ext cx="66495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Повторяем алгоритм М раз для каждого элемента трубки тока </a:t>
                </a:r>
                <a:r>
                  <a:rPr lang="en-US" sz="2000" i="1" dirty="0"/>
                  <a:t>ds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sz="2000" i="1" dirty="0" err="1"/>
                  <a:t>dl</a:t>
                </a:r>
                <a:r>
                  <a:rPr lang="ru-RU" sz="2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593EE3-6147-9B42-A050-F706849E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78" y="5505742"/>
                <a:ext cx="6649554" cy="707886"/>
              </a:xfrm>
              <a:prstGeom prst="rect">
                <a:avLst/>
              </a:prstGeom>
              <a:blipFill>
                <a:blip r:embed="rId7"/>
                <a:stretch>
                  <a:fillRect l="-762" t="-3509" b="-140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75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2533B0-8F2D-4749-8A04-D1812BA8F9FD}"/>
              </a:ext>
            </a:extLst>
          </p:cNvPr>
          <p:cNvSpPr txBox="1"/>
          <p:nvPr/>
        </p:nvSpPr>
        <p:spPr>
          <a:xfrm>
            <a:off x="2906505" y="227210"/>
            <a:ext cx="6378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Результаты численной оценки нейтрализации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9D6A79-8D7E-5F43-A3C5-50907C3874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330" y="782425"/>
            <a:ext cx="5502670" cy="4900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89162-47AF-CB49-A45E-50902EEA8290}"/>
              </a:ext>
            </a:extLst>
          </p:cNvPr>
          <p:cNvSpPr txBox="1"/>
          <p:nvPr/>
        </p:nvSpPr>
        <p:spPr>
          <a:xfrm>
            <a:off x="6606753" y="5637727"/>
            <a:ext cx="553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Рис.7</a:t>
            </a:r>
            <a:r>
              <a:rPr lang="en-US" dirty="0"/>
              <a:t>.</a:t>
            </a:r>
            <a:r>
              <a:rPr lang="ru-RU" dirty="0"/>
              <a:t> Изменение концентрации ионов с координатой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BACD5-1391-6D49-AD76-97075262EF39}"/>
              </a:ext>
            </a:extLst>
          </p:cNvPr>
          <p:cNvSpPr txBox="1"/>
          <p:nvPr/>
        </p:nvSpPr>
        <p:spPr>
          <a:xfrm>
            <a:off x="394288" y="1222975"/>
            <a:ext cx="21451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/>
              <a:t>Ток ионов 20 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1">
                <a:extLst>
                  <a:ext uri="{FF2B5EF4-FFF2-40B4-BE49-F238E27FC236}">
                    <a16:creationId xmlns:a16="http://schemas.microsoft.com/office/drawing/2014/main" id="{398922EB-9C6A-7B4A-979B-7CBBE80F42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1991196"/>
                  </p:ext>
                </p:extLst>
              </p:nvPr>
            </p:nvGraphicFramePr>
            <p:xfrm>
              <a:off x="394288" y="1755636"/>
              <a:ext cx="5701712" cy="29002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54276">
                      <a:extLst>
                        <a:ext uri="{9D8B030D-6E8A-4147-A177-3AD203B41FA5}">
                          <a16:colId xmlns:a16="http://schemas.microsoft.com/office/drawing/2014/main" val="823971298"/>
                        </a:ext>
                      </a:extLst>
                    </a:gridCol>
                    <a:gridCol w="3947436">
                      <a:extLst>
                        <a:ext uri="{9D8B030D-6E8A-4147-A177-3AD203B41FA5}">
                          <a16:colId xmlns:a16="http://schemas.microsoft.com/office/drawing/2014/main" val="797404981"/>
                        </a:ext>
                      </a:extLst>
                    </a:gridCol>
                  </a:tblGrid>
                  <a:tr h="52529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Ток электронов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Коэффициент нейтрализации: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200" b="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𝑛𝑒𝑖𝑡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200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ru-RU" sz="2200">
                                          <a:latin typeface="Cambria Math" panose="02040503050406030204" pitchFamily="18" charset="0"/>
                                        </a:rPr>
                                        <m:t>вх</m:t>
                                      </m:r>
                                    </m:sub>
                                  </m:sSub>
                                </m:den>
                              </m:f>
                            </m:oMath>
                          </a14:m>
                          <a:r>
                            <a:rPr lang="ru-RU" sz="22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sz="22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ru-RU" sz="2200" dirty="0"/>
                            <a:t>100%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2700975"/>
                      </a:ext>
                    </a:extLst>
                  </a:tr>
                  <a:tr h="374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124 мА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38</a:t>
                          </a:r>
                          <a:r>
                            <a:rPr lang="en-US" sz="2200" dirty="0"/>
                            <a:t>,6 </a:t>
                          </a:r>
                          <a:endParaRPr lang="ru-RU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2437969"/>
                      </a:ext>
                    </a:extLst>
                  </a:tr>
                  <a:tr h="374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250 мА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74,5 </a:t>
                          </a:r>
                          <a:endParaRPr lang="ru-RU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5053354"/>
                      </a:ext>
                    </a:extLst>
                  </a:tr>
                  <a:tr h="3749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450 мА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97,0</a:t>
                          </a:r>
                          <a:endParaRPr lang="ru-RU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4590642"/>
                      </a:ext>
                    </a:extLst>
                  </a:tr>
                  <a:tr h="37492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/>
                            <a:t>При токе ионов 20 мА и токе электронов 124 мА концентрации электронов и ионов равные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6121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1">
                <a:extLst>
                  <a:ext uri="{FF2B5EF4-FFF2-40B4-BE49-F238E27FC236}">
                    <a16:creationId xmlns:a16="http://schemas.microsoft.com/office/drawing/2014/main" id="{398922EB-9C6A-7B4A-979B-7CBBE80F42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1991196"/>
                  </p:ext>
                </p:extLst>
              </p:nvPr>
            </p:nvGraphicFramePr>
            <p:xfrm>
              <a:off x="394288" y="1755636"/>
              <a:ext cx="5701712" cy="290023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54276">
                      <a:extLst>
                        <a:ext uri="{9D8B030D-6E8A-4147-A177-3AD203B41FA5}">
                          <a16:colId xmlns:a16="http://schemas.microsoft.com/office/drawing/2014/main" val="823971298"/>
                        </a:ext>
                      </a:extLst>
                    </a:gridCol>
                    <a:gridCol w="3947436">
                      <a:extLst>
                        <a:ext uri="{9D8B030D-6E8A-4147-A177-3AD203B41FA5}">
                          <a16:colId xmlns:a16="http://schemas.microsoft.com/office/drawing/2014/main" val="797404981"/>
                        </a:ext>
                      </a:extLst>
                    </a:gridCol>
                  </a:tblGrid>
                  <a:tr h="919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Ток электронов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4695" t="-5479" r="-643" b="-2260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2700975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124 мА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38</a:t>
                          </a:r>
                          <a:r>
                            <a:rPr lang="en-US" sz="2200" dirty="0"/>
                            <a:t>,6 </a:t>
                          </a:r>
                          <a:endParaRPr lang="ru-RU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2437969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250 мА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74,5 </a:t>
                          </a:r>
                          <a:endParaRPr lang="ru-RU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5053354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200" dirty="0"/>
                            <a:t>450 мА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/>
                            <a:t>97,0</a:t>
                          </a:r>
                          <a:endParaRPr lang="ru-RU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4590642"/>
                      </a:ext>
                    </a:extLst>
                  </a:tr>
                  <a:tr h="70104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/>
                            <a:t>При токе ионов 20 мА и токе электронов 124 мА концентрации электронов и ионов равные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ru-RU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6121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7326CC4-9502-CC47-90D2-CF4052B2B0BD}"/>
              </a:ext>
            </a:extLst>
          </p:cNvPr>
          <p:cNvSpPr txBox="1"/>
          <p:nvPr/>
        </p:nvSpPr>
        <p:spPr>
          <a:xfrm>
            <a:off x="290824" y="4913013"/>
            <a:ext cx="580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Таблица 2. Полученные коэффициенты нейтрализации для разных токов электронов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0BAE9-19E4-6248-A567-D7672EE5114A}"/>
              </a:ext>
            </a:extLst>
          </p:cNvPr>
          <p:cNvSpPr txBox="1"/>
          <p:nvPr/>
        </p:nvSpPr>
        <p:spPr>
          <a:xfrm>
            <a:off x="11506955" y="6234536"/>
            <a:ext cx="68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9</a:t>
            </a:r>
            <a:endParaRPr lang="en-US" dirty="0"/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557577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12419</TotalTime>
  <Words>1207</Words>
  <Application>Microsoft Macintosh PowerPoint</Application>
  <PresentationFormat>Широкоэкранный</PresentationFormat>
  <Paragraphs>179</Paragraphs>
  <Slides>22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титульник</dc:title>
  <dc:creator>Microsoft Office User</dc:creator>
  <cp:lastModifiedBy>Microsoft Office User</cp:lastModifiedBy>
  <cp:revision>19</cp:revision>
  <dcterms:created xsi:type="dcterms:W3CDTF">2022-06-08T15:09:35Z</dcterms:created>
  <dcterms:modified xsi:type="dcterms:W3CDTF">2022-06-21T20:03:38Z</dcterms:modified>
</cp:coreProperties>
</file>